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62" r:id="rId5"/>
    <p:sldId id="263" r:id="rId6"/>
    <p:sldId id="265" r:id="rId7"/>
    <p:sldId id="266" r:id="rId8"/>
    <p:sldId id="267" r:id="rId9"/>
    <p:sldId id="269" r:id="rId10"/>
    <p:sldId id="273" r:id="rId11"/>
    <p:sldId id="274" r:id="rId12"/>
    <p:sldId id="275" r:id="rId13"/>
    <p:sldId id="276" r:id="rId14"/>
    <p:sldId id="277" r:id="rId15"/>
    <p:sldId id="278" r:id="rId16"/>
    <p:sldId id="279" r:id="rId17"/>
    <p:sldId id="280" r:id="rId18"/>
    <p:sldId id="281" r:id="rId19"/>
    <p:sldId id="282"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Lst>
  <p:sldSz cx="9144000" cy="5143500" type="screen16x9"/>
  <p:notesSz cx="6858000" cy="9144000"/>
  <p:embeddedFontLst>
    <p:embeddedFont>
      <p:font typeface="Century" panose="02040604050505020304" pitchFamily="18" charset="0"/>
      <p:regular r:id="rId35"/>
    </p:embeddedFont>
    <p:embeddedFont>
      <p:font typeface="Fira Sans ExtraBold" panose="020F0502020204030204" pitchFamily="34" charset="0"/>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6ADFDD-B6A5-4D5B-80E1-782F1A60D2F7}">
  <a:tblStyle styleId="{706ADFDD-B6A5-4D5B-80E1-782F1A60D2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7"/>
  </p:normalViewPr>
  <p:slideViewPr>
    <p:cSldViewPr snapToGrid="0">
      <p:cViewPr varScale="1">
        <p:scale>
          <a:sx n="135" d="100"/>
          <a:sy n="135" d="100"/>
        </p:scale>
        <p:origin x="960"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77fcf19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77fcf19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77fcf198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77fcf198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77fcf198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77fcf198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77fcf198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77fcf198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77fcf198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77fcf198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77fcf198b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77fcf198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77fcf198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77fcf198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77fcf198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77fcf198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7fcf198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7fcf198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cf198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cf198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77fcf198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77fcf198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79dfb3c9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79dfb3c9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77fcf198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77fcf198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77fcf198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77fcf198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77fcf198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77fcf198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77fcf198b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77fcf198b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77fcf198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77fcf198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77fcf19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77fcf19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77fcf198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77fcf198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7fcf198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77fcf198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77fcf198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77fcf198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77fcf19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77fcf19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77fcf198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77fcf198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e77fcf198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77fcf198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77fcf198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77fcf198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77fcf198b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77fcf198b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77fcf19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77fcf19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77fcf198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77fcf198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77fcf198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77fcf198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77fcf198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77fcf198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77fcf198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77fcf198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77fcf198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77fcf198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Clr>
                <a:schemeClr val="dk1"/>
              </a:buClr>
              <a:buSzPts val="21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23850" algn="l" rtl="0">
              <a:lnSpc>
                <a:spcPct val="100000"/>
              </a:lnSpc>
              <a:spcBef>
                <a:spcPts val="1200"/>
              </a:spcBef>
              <a:spcAft>
                <a:spcPts val="0"/>
              </a:spcAft>
              <a:buClr>
                <a:schemeClr val="dk1"/>
              </a:buClr>
              <a:buSzPts val="1500"/>
              <a:buChar char="■"/>
              <a:defRPr/>
            </a:lvl3pPr>
            <a:lvl4pPr marL="1828800" lvl="3" indent="-317500" algn="l" rtl="0">
              <a:lnSpc>
                <a:spcPct val="100000"/>
              </a:lnSpc>
              <a:spcBef>
                <a:spcPts val="1200"/>
              </a:spcBef>
              <a:spcAft>
                <a:spcPts val="0"/>
              </a:spcAft>
              <a:buClr>
                <a:schemeClr val="dk1"/>
              </a:buClr>
              <a:buSzPts val="1400"/>
              <a:buChar char="●"/>
              <a:defRPr/>
            </a:lvl4pPr>
            <a:lvl5pPr marL="2286000" lvl="4" indent="-317500" algn="l" rtl="0">
              <a:lnSpc>
                <a:spcPct val="10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6" name="Google Shape;5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7" name="Google Shape;5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8" name="Google Shape;5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lt1"/>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marL="914400" lvl="1"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marL="1371600" lvl="2"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marL="1828800" lvl="3"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marL="2286000" lvl="4"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marL="2743200" lvl="5"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marL="3200400" lvl="6"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marL="3657600" lvl="7"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marL="4114800" lvl="8"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4">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archive.ics.uci.edu/ml/index.ph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Introduction to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31"/>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Model Training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Machine Learning Project Steps</a:t>
            </a:r>
            <a:endParaRPr/>
          </a:p>
        </p:txBody>
      </p:sp>
      <p:sp>
        <p:nvSpPr>
          <p:cNvPr id="184" name="Google Shape;184;p32"/>
          <p:cNvSpPr txBox="1">
            <a:spLocks noGrp="1"/>
          </p:cNvSpPr>
          <p:nvPr>
            <p:ph type="body" idx="1"/>
          </p:nvPr>
        </p:nvSpPr>
        <p:spPr>
          <a:xfrm>
            <a:off x="311700" y="1450050"/>
            <a:ext cx="4016100" cy="2766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SzPts val="1400"/>
              <a:buAutoNum type="arabicPeriod"/>
            </a:pPr>
            <a:r>
              <a:rPr lang="tr"/>
              <a:t>Seeing the big picture and understanding the project</a:t>
            </a:r>
            <a:endParaRPr/>
          </a:p>
          <a:p>
            <a:pPr marL="457200" lvl="0" indent="-317500" algn="l" rtl="0">
              <a:lnSpc>
                <a:spcPct val="130000"/>
              </a:lnSpc>
              <a:spcBef>
                <a:spcPts val="0"/>
              </a:spcBef>
              <a:spcAft>
                <a:spcPts val="0"/>
              </a:spcAft>
              <a:buSzPts val="1400"/>
              <a:buAutoNum type="arabicPeriod"/>
            </a:pPr>
            <a:r>
              <a:rPr lang="tr"/>
              <a:t>Collect data</a:t>
            </a:r>
            <a:endParaRPr/>
          </a:p>
          <a:p>
            <a:pPr marL="457200" lvl="0" indent="-317500" algn="l" rtl="0">
              <a:lnSpc>
                <a:spcPct val="130000"/>
              </a:lnSpc>
              <a:spcBef>
                <a:spcPts val="0"/>
              </a:spcBef>
              <a:spcAft>
                <a:spcPts val="0"/>
              </a:spcAft>
              <a:buSzPts val="1400"/>
              <a:buAutoNum type="arabicPeriod"/>
            </a:pPr>
            <a:r>
              <a:rPr lang="tr"/>
              <a:t>Examine and visualize data</a:t>
            </a:r>
            <a:endParaRPr/>
          </a:p>
          <a:p>
            <a:pPr marL="457200" lvl="0" indent="-317500" algn="l" rtl="0">
              <a:lnSpc>
                <a:spcPct val="130000"/>
              </a:lnSpc>
              <a:spcBef>
                <a:spcPts val="0"/>
              </a:spcBef>
              <a:spcAft>
                <a:spcPts val="0"/>
              </a:spcAft>
              <a:buSzPts val="1400"/>
              <a:buAutoNum type="arabicPeriod"/>
            </a:pPr>
            <a:r>
              <a:rPr lang="tr"/>
              <a:t>Fitting Data to Machine Learning Models</a:t>
            </a:r>
            <a:endParaRPr/>
          </a:p>
          <a:p>
            <a:pPr marL="457200" lvl="0" indent="-317500" algn="l" rtl="0">
              <a:lnSpc>
                <a:spcPct val="130000"/>
              </a:lnSpc>
              <a:spcBef>
                <a:spcPts val="0"/>
              </a:spcBef>
              <a:spcAft>
                <a:spcPts val="0"/>
              </a:spcAft>
              <a:buSzPts val="1400"/>
              <a:buAutoNum type="arabicPeriod"/>
            </a:pPr>
            <a:r>
              <a:rPr lang="tr"/>
              <a:t>Model selection and training of the model</a:t>
            </a:r>
            <a:endParaRPr/>
          </a:p>
          <a:p>
            <a:pPr marL="457200" lvl="0" indent="-317500" algn="l" rtl="0">
              <a:lnSpc>
                <a:spcPct val="130000"/>
              </a:lnSpc>
              <a:spcBef>
                <a:spcPts val="0"/>
              </a:spcBef>
              <a:spcAft>
                <a:spcPts val="0"/>
              </a:spcAft>
              <a:buSzPts val="1400"/>
              <a:buAutoNum type="arabicPeriod"/>
            </a:pPr>
            <a:r>
              <a:rPr lang="tr"/>
              <a:t>Optimizing the model</a:t>
            </a:r>
            <a:endParaRPr/>
          </a:p>
          <a:p>
            <a:pPr marL="457200" lvl="0" indent="-317500" algn="l" rtl="0">
              <a:lnSpc>
                <a:spcPct val="130000"/>
              </a:lnSpc>
              <a:spcBef>
                <a:spcPts val="0"/>
              </a:spcBef>
              <a:spcAft>
                <a:spcPts val="0"/>
              </a:spcAft>
              <a:buSzPts val="1400"/>
              <a:buAutoNum type="arabicPeriod"/>
            </a:pPr>
            <a:r>
              <a:rPr lang="tr"/>
              <a:t>Integrating the model into the system</a:t>
            </a:r>
            <a:endParaRPr/>
          </a:p>
        </p:txBody>
      </p:sp>
      <p:pic>
        <p:nvPicPr>
          <p:cNvPr id="185" name="Google Shape;185;p32"/>
          <p:cNvPicPr preferRelativeResize="0"/>
          <p:nvPr/>
        </p:nvPicPr>
        <p:blipFill>
          <a:blip r:embed="rId3">
            <a:alphaModFix/>
          </a:blip>
          <a:stretch>
            <a:fillRect/>
          </a:stretch>
        </p:blipFill>
        <p:spPr>
          <a:xfrm>
            <a:off x="4509725" y="1374525"/>
            <a:ext cx="4322575" cy="276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Big picture and understanding the project</a:t>
            </a:r>
            <a:endParaRPr/>
          </a:p>
        </p:txBody>
      </p:sp>
      <p:sp>
        <p:nvSpPr>
          <p:cNvPr id="191" name="Google Shape;191;p33"/>
          <p:cNvSpPr txBox="1">
            <a:spLocks noGrp="1"/>
          </p:cNvSpPr>
          <p:nvPr>
            <p:ph type="body" idx="1"/>
          </p:nvPr>
        </p:nvSpPr>
        <p:spPr>
          <a:xfrm>
            <a:off x="311700" y="1152475"/>
            <a:ext cx="4897800" cy="3416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AutoNum type="arabicPeriod"/>
            </a:pPr>
            <a:r>
              <a:rPr lang="tr" sz="1300"/>
              <a:t>Define the goal in terms of business</a:t>
            </a:r>
            <a:endParaRPr sz="1300"/>
          </a:p>
          <a:p>
            <a:pPr marL="457200" lvl="0" indent="-311150" algn="l" rtl="0">
              <a:lnSpc>
                <a:spcPct val="150000"/>
              </a:lnSpc>
              <a:spcBef>
                <a:spcPts val="0"/>
              </a:spcBef>
              <a:spcAft>
                <a:spcPts val="0"/>
              </a:spcAft>
              <a:buSzPts val="1300"/>
              <a:buAutoNum type="arabicPeriod"/>
            </a:pPr>
            <a:r>
              <a:rPr lang="tr" sz="1300"/>
              <a:t>What are the current solutions/workarounds?</a:t>
            </a:r>
            <a:endParaRPr sz="1300"/>
          </a:p>
          <a:p>
            <a:pPr marL="457200" lvl="0" indent="-311150" algn="l" rtl="0">
              <a:lnSpc>
                <a:spcPct val="150000"/>
              </a:lnSpc>
              <a:spcBef>
                <a:spcPts val="0"/>
              </a:spcBef>
              <a:spcAft>
                <a:spcPts val="0"/>
              </a:spcAft>
              <a:buSzPts val="1300"/>
              <a:buAutoNum type="arabicPeriod"/>
            </a:pPr>
            <a:r>
              <a:rPr lang="tr" sz="1300"/>
              <a:t>How should you evaluate this issue (supervised/unsupervised, online/offline etc.)?</a:t>
            </a:r>
            <a:endParaRPr sz="1300"/>
          </a:p>
          <a:p>
            <a:pPr marL="457200" lvl="0" indent="-311150" algn="l" rtl="0">
              <a:lnSpc>
                <a:spcPct val="150000"/>
              </a:lnSpc>
              <a:spcBef>
                <a:spcPts val="0"/>
              </a:spcBef>
              <a:spcAft>
                <a:spcPts val="0"/>
              </a:spcAft>
              <a:buSzPts val="1300"/>
              <a:buAutoNum type="arabicPeriod"/>
            </a:pPr>
            <a:r>
              <a:rPr lang="tr" sz="1300"/>
              <a:t>How should performance be measured?</a:t>
            </a:r>
            <a:endParaRPr sz="1300"/>
          </a:p>
          <a:p>
            <a:pPr marL="457200" lvl="0" indent="-311150" algn="l" rtl="0">
              <a:lnSpc>
                <a:spcPct val="150000"/>
              </a:lnSpc>
              <a:spcBef>
                <a:spcPts val="0"/>
              </a:spcBef>
              <a:spcAft>
                <a:spcPts val="0"/>
              </a:spcAft>
              <a:buSzPts val="1300"/>
              <a:buAutoNum type="arabicPeriod"/>
            </a:pPr>
            <a:r>
              <a:rPr lang="tr" sz="1300"/>
              <a:t>What would be the minimum performance required to meet the business goal?</a:t>
            </a:r>
            <a:endParaRPr sz="1300"/>
          </a:p>
          <a:p>
            <a:pPr marL="457200" lvl="0" indent="-311150" algn="l" rtl="0">
              <a:lnSpc>
                <a:spcPct val="150000"/>
              </a:lnSpc>
              <a:spcBef>
                <a:spcPts val="0"/>
              </a:spcBef>
              <a:spcAft>
                <a:spcPts val="0"/>
              </a:spcAft>
              <a:buSzPts val="1300"/>
              <a:buAutoNum type="arabicPeriod"/>
            </a:pPr>
            <a:r>
              <a:rPr lang="tr" sz="1300"/>
              <a:t>Is human expertise available?</a:t>
            </a:r>
            <a:endParaRPr sz="1300"/>
          </a:p>
          <a:p>
            <a:pPr marL="457200" lvl="0" indent="-311150" algn="l" rtl="0">
              <a:lnSpc>
                <a:spcPct val="150000"/>
              </a:lnSpc>
              <a:spcBef>
                <a:spcPts val="0"/>
              </a:spcBef>
              <a:spcAft>
                <a:spcPts val="0"/>
              </a:spcAft>
              <a:buSzPts val="1300"/>
              <a:buAutoNum type="arabicPeriod"/>
            </a:pPr>
            <a:r>
              <a:rPr lang="tr" sz="1300"/>
              <a:t>How do you fix the problem manually?</a:t>
            </a:r>
            <a:endParaRPr sz="1300"/>
          </a:p>
          <a:p>
            <a:pPr marL="457200" lvl="0" indent="-311150" algn="l" rtl="0">
              <a:lnSpc>
                <a:spcPct val="150000"/>
              </a:lnSpc>
              <a:spcBef>
                <a:spcPts val="0"/>
              </a:spcBef>
              <a:spcAft>
                <a:spcPts val="0"/>
              </a:spcAft>
              <a:buSzPts val="1300"/>
              <a:buAutoNum type="arabicPeriod"/>
            </a:pPr>
            <a:r>
              <a:rPr lang="tr" sz="1300"/>
              <a:t>List the assumptions you (or others) have made so far</a:t>
            </a:r>
            <a:endParaRPr sz="1300"/>
          </a:p>
        </p:txBody>
      </p:sp>
      <p:pic>
        <p:nvPicPr>
          <p:cNvPr id="192" name="Google Shape;192;p33"/>
          <p:cNvPicPr preferRelativeResize="0"/>
          <p:nvPr/>
        </p:nvPicPr>
        <p:blipFill>
          <a:blip r:embed="rId3">
            <a:alphaModFix/>
          </a:blip>
          <a:stretch>
            <a:fillRect/>
          </a:stretch>
        </p:blipFill>
        <p:spPr>
          <a:xfrm>
            <a:off x="5304650" y="1706527"/>
            <a:ext cx="3476325" cy="230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Collect Data</a:t>
            </a:r>
            <a:endParaRPr/>
          </a:p>
        </p:txBody>
      </p:sp>
      <p:sp>
        <p:nvSpPr>
          <p:cNvPr id="198" name="Google Shape;198;p34"/>
          <p:cNvSpPr txBox="1">
            <a:spLocks noGrp="1"/>
          </p:cNvSpPr>
          <p:nvPr>
            <p:ph type="body" idx="1"/>
          </p:nvPr>
        </p:nvSpPr>
        <p:spPr>
          <a:xfrm>
            <a:off x="311700" y="1152475"/>
            <a:ext cx="62652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tr" sz="1300" b="1"/>
              <a:t>Prepare a Working Environment</a:t>
            </a:r>
            <a:endParaRPr sz="1300" b="1"/>
          </a:p>
          <a:p>
            <a:pPr marL="0" lvl="0" indent="0" algn="l" rtl="0">
              <a:lnSpc>
                <a:spcPct val="115000"/>
              </a:lnSpc>
              <a:spcBef>
                <a:spcPts val="1200"/>
              </a:spcBef>
              <a:spcAft>
                <a:spcPts val="0"/>
              </a:spcAft>
              <a:buNone/>
            </a:pPr>
            <a:r>
              <a:rPr lang="tr" sz="1300"/>
              <a:t>Data should be stored neatly and appropriately in machine learning projects. In particular, the raw data should not be damaged and their structures should not be damaged. The data to be used and pre processed in the model should be stored and the data sent to the model should be stored. Therefore, appropriate databases should be established or folder hierarchies should be provided.</a:t>
            </a:r>
            <a:endParaRPr sz="1300"/>
          </a:p>
          <a:p>
            <a:pPr marL="0" lvl="0" indent="0" algn="l" rtl="0">
              <a:lnSpc>
                <a:spcPct val="115000"/>
              </a:lnSpc>
              <a:spcBef>
                <a:spcPts val="1200"/>
              </a:spcBef>
              <a:spcAft>
                <a:spcPts val="0"/>
              </a:spcAft>
              <a:buNone/>
            </a:pPr>
            <a:r>
              <a:rPr lang="tr" sz="1300" b="1"/>
              <a:t>Get the Data</a:t>
            </a:r>
            <a:endParaRPr sz="1300" b="1"/>
          </a:p>
          <a:p>
            <a:pPr marL="0" lvl="0" indent="0" algn="l" rtl="0">
              <a:lnSpc>
                <a:spcPct val="115000"/>
              </a:lnSpc>
              <a:spcBef>
                <a:spcPts val="1200"/>
              </a:spcBef>
              <a:spcAft>
                <a:spcPts val="1200"/>
              </a:spcAft>
              <a:buNone/>
            </a:pPr>
            <a:r>
              <a:rPr lang="tr" sz="1300"/>
              <a:t>There are many sources that can obtain data, data sets obtained from the internet can be used during learning stages, working with real-world data sets is a bit more difficult, sometimes this data is not easy to obtain, but these data can be collected over the internet with software.</a:t>
            </a:r>
            <a:endParaRPr sz="1300"/>
          </a:p>
        </p:txBody>
      </p:sp>
      <p:pic>
        <p:nvPicPr>
          <p:cNvPr id="199" name="Google Shape;199;p34"/>
          <p:cNvPicPr preferRelativeResize="0"/>
          <p:nvPr/>
        </p:nvPicPr>
        <p:blipFill rotWithShape="1">
          <a:blip r:embed="rId3">
            <a:alphaModFix/>
          </a:blip>
          <a:srcRect l="46953" r="28568"/>
          <a:stretch/>
        </p:blipFill>
        <p:spPr>
          <a:xfrm>
            <a:off x="6818550" y="1244575"/>
            <a:ext cx="1791448" cy="1744025"/>
          </a:xfrm>
          <a:prstGeom prst="rect">
            <a:avLst/>
          </a:prstGeom>
          <a:noFill/>
          <a:ln>
            <a:noFill/>
          </a:ln>
        </p:spPr>
      </p:pic>
      <p:pic>
        <p:nvPicPr>
          <p:cNvPr id="200" name="Google Shape;200;p34"/>
          <p:cNvPicPr preferRelativeResize="0"/>
          <p:nvPr/>
        </p:nvPicPr>
        <p:blipFill rotWithShape="1">
          <a:blip r:embed="rId3">
            <a:alphaModFix/>
          </a:blip>
          <a:srcRect l="74579" t="-3080" r="942" b="3079"/>
          <a:stretch/>
        </p:blipFill>
        <p:spPr>
          <a:xfrm>
            <a:off x="6695000" y="2904275"/>
            <a:ext cx="1791448" cy="174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Examine and Visualize Data</a:t>
            </a:r>
            <a:endParaRPr/>
          </a:p>
        </p:txBody>
      </p:sp>
      <p:sp>
        <p:nvSpPr>
          <p:cNvPr id="206" name="Google Shape;206;p3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Exploratory Data Analysis (EDA)</a:t>
            </a:r>
            <a:endParaRPr b="1"/>
          </a:p>
          <a:p>
            <a:pPr marL="0" lvl="0" indent="0" algn="l" rtl="0">
              <a:spcBef>
                <a:spcPts val="1200"/>
              </a:spcBef>
              <a:spcAft>
                <a:spcPts val="1200"/>
              </a:spcAft>
              <a:buNone/>
            </a:pPr>
            <a:r>
              <a:rPr lang="tr"/>
              <a:t>It is the work that allows us to quickly recognize the data, given to creating simple graphs (eg box charts, scatter plots) that help to draw a picture of a data set, along with summary statistics (mean, median, quantities, etc.).</a:t>
            </a:r>
            <a:endParaRPr/>
          </a:p>
        </p:txBody>
      </p:sp>
      <p:pic>
        <p:nvPicPr>
          <p:cNvPr id="207" name="Google Shape;207;p35"/>
          <p:cNvPicPr preferRelativeResize="0"/>
          <p:nvPr/>
        </p:nvPicPr>
        <p:blipFill>
          <a:blip r:embed="rId3">
            <a:alphaModFix/>
          </a:blip>
          <a:stretch>
            <a:fillRect/>
          </a:stretch>
        </p:blipFill>
        <p:spPr>
          <a:xfrm>
            <a:off x="4882875" y="2614014"/>
            <a:ext cx="3633426" cy="2022026"/>
          </a:xfrm>
          <a:prstGeom prst="rect">
            <a:avLst/>
          </a:prstGeom>
          <a:noFill/>
          <a:ln>
            <a:noFill/>
          </a:ln>
        </p:spPr>
      </p:pic>
      <p:pic>
        <p:nvPicPr>
          <p:cNvPr id="208" name="Google Shape;208;p35"/>
          <p:cNvPicPr preferRelativeResize="0"/>
          <p:nvPr/>
        </p:nvPicPr>
        <p:blipFill>
          <a:blip r:embed="rId4">
            <a:alphaModFix/>
          </a:blip>
          <a:stretch>
            <a:fillRect/>
          </a:stretch>
        </p:blipFill>
        <p:spPr>
          <a:xfrm>
            <a:off x="592675" y="2656287"/>
            <a:ext cx="3912301" cy="193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Fitting the Data to the Model</a:t>
            </a:r>
            <a:endParaRPr/>
          </a:p>
        </p:txBody>
      </p:sp>
      <p:sp>
        <p:nvSpPr>
          <p:cNvPr id="214" name="Google Shape;214;p36"/>
          <p:cNvSpPr txBox="1">
            <a:spLocks noGrp="1"/>
          </p:cNvSpPr>
          <p:nvPr>
            <p:ph type="body" idx="1"/>
          </p:nvPr>
        </p:nvSpPr>
        <p:spPr>
          <a:xfrm>
            <a:off x="311700" y="1152475"/>
            <a:ext cx="54681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tr" sz="1300" b="1"/>
              <a:t>Cleaning and Editing Data</a:t>
            </a:r>
            <a:endParaRPr sz="1300" b="1"/>
          </a:p>
          <a:p>
            <a:pPr marL="914400" lvl="1" indent="-311150" algn="l" rtl="0">
              <a:spcBef>
                <a:spcPts val="0"/>
              </a:spcBef>
              <a:spcAft>
                <a:spcPts val="0"/>
              </a:spcAft>
              <a:buSzPts val="1300"/>
              <a:buChar char="○"/>
            </a:pPr>
            <a:r>
              <a:rPr lang="tr" sz="1300"/>
              <a:t>Cleaning up Unnecessary or Non-Informational Data</a:t>
            </a:r>
            <a:endParaRPr sz="1300"/>
          </a:p>
          <a:p>
            <a:pPr marL="914400" lvl="1" indent="-311150" algn="l" rtl="0">
              <a:spcBef>
                <a:spcPts val="0"/>
              </a:spcBef>
              <a:spcAft>
                <a:spcPts val="0"/>
              </a:spcAft>
              <a:buSzPts val="1300"/>
              <a:buChar char="○"/>
            </a:pPr>
            <a:r>
              <a:rPr lang="tr" sz="1300"/>
              <a:t>Fixing wrong data</a:t>
            </a:r>
            <a:endParaRPr sz="1300"/>
          </a:p>
          <a:p>
            <a:pPr marL="914400" lvl="1" indent="-311150" algn="l" rtl="0">
              <a:spcBef>
                <a:spcPts val="0"/>
              </a:spcBef>
              <a:spcAft>
                <a:spcPts val="0"/>
              </a:spcAft>
              <a:buSzPts val="1300"/>
              <a:buChar char="○"/>
            </a:pPr>
            <a:r>
              <a:rPr lang="tr" sz="1300"/>
              <a:t>Combining data from different sources</a:t>
            </a:r>
            <a:endParaRPr sz="1300"/>
          </a:p>
          <a:p>
            <a:pPr marL="457200" lvl="0" indent="-311150" algn="l" rtl="0">
              <a:spcBef>
                <a:spcPts val="0"/>
              </a:spcBef>
              <a:spcAft>
                <a:spcPts val="0"/>
              </a:spcAft>
              <a:buSzPts val="1300"/>
              <a:buAutoNum type="arabicPeriod"/>
            </a:pPr>
            <a:r>
              <a:rPr lang="tr" sz="1300" b="1"/>
              <a:t>Determining Data Types</a:t>
            </a:r>
            <a:endParaRPr sz="1300" b="1"/>
          </a:p>
          <a:p>
            <a:pPr marL="914400" lvl="1" indent="-311150" algn="l" rtl="0">
              <a:spcBef>
                <a:spcPts val="0"/>
              </a:spcBef>
              <a:spcAft>
                <a:spcPts val="0"/>
              </a:spcAft>
              <a:buSzPts val="1300"/>
              <a:buChar char="○"/>
            </a:pPr>
            <a:r>
              <a:rPr lang="tr" sz="1300"/>
              <a:t>Date, Numeric, Text etc. checking data in formats</a:t>
            </a:r>
            <a:endParaRPr sz="1300"/>
          </a:p>
          <a:p>
            <a:pPr marL="914400" lvl="1" indent="-311150" algn="l" rtl="0">
              <a:spcBef>
                <a:spcPts val="0"/>
              </a:spcBef>
              <a:spcAft>
                <a:spcPts val="0"/>
              </a:spcAft>
              <a:buSzPts val="1300"/>
              <a:buChar char="○"/>
            </a:pPr>
            <a:r>
              <a:rPr lang="tr" sz="1300"/>
              <a:t>Performing appropriate data type conversions</a:t>
            </a:r>
            <a:endParaRPr sz="1300"/>
          </a:p>
          <a:p>
            <a:pPr marL="457200" lvl="0" indent="-311150" algn="l" rtl="0">
              <a:spcBef>
                <a:spcPts val="0"/>
              </a:spcBef>
              <a:spcAft>
                <a:spcPts val="0"/>
              </a:spcAft>
              <a:buSzPts val="1300"/>
              <a:buAutoNum type="arabicPeriod"/>
            </a:pPr>
            <a:r>
              <a:rPr lang="tr" sz="1300" b="1"/>
              <a:t>Data Size Reduction</a:t>
            </a:r>
            <a:endParaRPr sz="1300" b="1"/>
          </a:p>
          <a:p>
            <a:pPr marL="914400" lvl="1" indent="-311150" algn="l" rtl="0">
              <a:spcBef>
                <a:spcPts val="0"/>
              </a:spcBef>
              <a:spcAft>
                <a:spcPts val="0"/>
              </a:spcAft>
              <a:buSzPts val="1300"/>
              <a:buChar char="○"/>
            </a:pPr>
            <a:r>
              <a:rPr lang="tr" sz="1300"/>
              <a:t>PCA</a:t>
            </a:r>
            <a:endParaRPr sz="1300"/>
          </a:p>
          <a:p>
            <a:pPr marL="914400" lvl="1" indent="-311150" algn="l" rtl="0">
              <a:spcBef>
                <a:spcPts val="0"/>
              </a:spcBef>
              <a:spcAft>
                <a:spcPts val="0"/>
              </a:spcAft>
              <a:buSzPts val="1300"/>
              <a:buChar char="○"/>
            </a:pPr>
            <a:r>
              <a:rPr lang="tr" sz="1300"/>
              <a:t>Elimination of redundant columns and correlation analysis</a:t>
            </a:r>
            <a:endParaRPr sz="1300"/>
          </a:p>
          <a:p>
            <a:pPr marL="457200" lvl="0" indent="-311150" algn="l" rtl="0">
              <a:spcBef>
                <a:spcPts val="0"/>
              </a:spcBef>
              <a:spcAft>
                <a:spcPts val="0"/>
              </a:spcAft>
              <a:buSzPts val="1300"/>
              <a:buAutoNum type="arabicPeriod"/>
            </a:pPr>
            <a:r>
              <a:rPr lang="tr" sz="1300" b="1"/>
              <a:t>Examination of data distributions and regularization</a:t>
            </a:r>
            <a:endParaRPr sz="1300" b="1"/>
          </a:p>
          <a:p>
            <a:pPr marL="914400" lvl="1" indent="-311150" algn="l" rtl="0">
              <a:spcBef>
                <a:spcPts val="0"/>
              </a:spcBef>
              <a:spcAft>
                <a:spcPts val="0"/>
              </a:spcAft>
              <a:buSzPts val="1300"/>
              <a:buChar char="○"/>
            </a:pPr>
            <a:r>
              <a:rPr lang="tr" sz="1300"/>
              <a:t>Min-max Scaling</a:t>
            </a:r>
            <a:endParaRPr sz="1300"/>
          </a:p>
          <a:p>
            <a:pPr marL="914400" lvl="1" indent="-311150" algn="l" rtl="0">
              <a:spcBef>
                <a:spcPts val="0"/>
              </a:spcBef>
              <a:spcAft>
                <a:spcPts val="0"/>
              </a:spcAft>
              <a:buSzPts val="1300"/>
              <a:buChar char="○"/>
            </a:pPr>
            <a:r>
              <a:rPr lang="tr" sz="1300"/>
              <a:t>Standardization</a:t>
            </a:r>
            <a:endParaRPr sz="1300"/>
          </a:p>
        </p:txBody>
      </p:sp>
      <p:pic>
        <p:nvPicPr>
          <p:cNvPr id="215" name="Google Shape;215;p36"/>
          <p:cNvPicPr preferRelativeResize="0"/>
          <p:nvPr/>
        </p:nvPicPr>
        <p:blipFill>
          <a:blip r:embed="rId3">
            <a:alphaModFix/>
          </a:blip>
          <a:stretch>
            <a:fillRect/>
          </a:stretch>
        </p:blipFill>
        <p:spPr>
          <a:xfrm>
            <a:off x="6015887" y="2805275"/>
            <a:ext cx="2265975" cy="1871425"/>
          </a:xfrm>
          <a:prstGeom prst="rect">
            <a:avLst/>
          </a:prstGeom>
          <a:noFill/>
          <a:ln>
            <a:noFill/>
          </a:ln>
        </p:spPr>
      </p:pic>
      <p:pic>
        <p:nvPicPr>
          <p:cNvPr id="216" name="Google Shape;216;p36"/>
          <p:cNvPicPr preferRelativeResize="0"/>
          <p:nvPr/>
        </p:nvPicPr>
        <p:blipFill>
          <a:blip r:embed="rId4">
            <a:alphaModFix/>
          </a:blip>
          <a:stretch>
            <a:fillRect/>
          </a:stretch>
        </p:blipFill>
        <p:spPr>
          <a:xfrm>
            <a:off x="6032700" y="1017725"/>
            <a:ext cx="2232350" cy="1623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Model selection and training of the model</a:t>
            </a:r>
            <a:endParaRPr/>
          </a:p>
        </p:txBody>
      </p:sp>
      <p:pic>
        <p:nvPicPr>
          <p:cNvPr id="222" name="Google Shape;222;p37"/>
          <p:cNvPicPr preferRelativeResize="0"/>
          <p:nvPr/>
        </p:nvPicPr>
        <p:blipFill>
          <a:blip r:embed="rId3">
            <a:alphaModFix/>
          </a:blip>
          <a:stretch>
            <a:fillRect/>
          </a:stretch>
        </p:blipFill>
        <p:spPr>
          <a:xfrm>
            <a:off x="1245975" y="1671050"/>
            <a:ext cx="6652050" cy="253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Success Performances: Classification Metrics</a:t>
            </a:r>
            <a:endParaRPr/>
          </a:p>
        </p:txBody>
      </p:sp>
      <p:sp>
        <p:nvSpPr>
          <p:cNvPr id="228" name="Google Shape;228;p3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Complexity Matrix</a:t>
            </a:r>
            <a:endParaRPr/>
          </a:p>
        </p:txBody>
      </p:sp>
      <p:pic>
        <p:nvPicPr>
          <p:cNvPr id="229" name="Google Shape;229;p38"/>
          <p:cNvPicPr preferRelativeResize="0"/>
          <p:nvPr/>
        </p:nvPicPr>
        <p:blipFill>
          <a:blip r:embed="rId3">
            <a:alphaModFix/>
          </a:blip>
          <a:stretch>
            <a:fillRect/>
          </a:stretch>
        </p:blipFill>
        <p:spPr>
          <a:xfrm>
            <a:off x="463346" y="2053271"/>
            <a:ext cx="3965800" cy="1614800"/>
          </a:xfrm>
          <a:prstGeom prst="rect">
            <a:avLst/>
          </a:prstGeom>
          <a:noFill/>
          <a:ln>
            <a:noFill/>
          </a:ln>
        </p:spPr>
      </p:pic>
      <p:pic>
        <p:nvPicPr>
          <p:cNvPr id="230" name="Google Shape;230;p38"/>
          <p:cNvPicPr preferRelativeResize="0"/>
          <p:nvPr/>
        </p:nvPicPr>
        <p:blipFill>
          <a:blip r:embed="rId4">
            <a:alphaModFix/>
          </a:blip>
          <a:stretch>
            <a:fillRect/>
          </a:stretch>
        </p:blipFill>
        <p:spPr>
          <a:xfrm>
            <a:off x="4571999" y="1899091"/>
            <a:ext cx="3965799" cy="1923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Success Performances: Regression Metrics</a:t>
            </a:r>
            <a:endParaRPr/>
          </a:p>
        </p:txBody>
      </p:sp>
      <p:pic>
        <p:nvPicPr>
          <p:cNvPr id="236" name="Google Shape;236;p39"/>
          <p:cNvPicPr preferRelativeResize="0"/>
          <p:nvPr/>
        </p:nvPicPr>
        <p:blipFill>
          <a:blip r:embed="rId3">
            <a:alphaModFix/>
          </a:blip>
          <a:stretch>
            <a:fillRect/>
          </a:stretch>
        </p:blipFill>
        <p:spPr>
          <a:xfrm>
            <a:off x="2023825" y="1152475"/>
            <a:ext cx="5096341"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Optimizing the model</a:t>
            </a:r>
            <a:endParaRPr/>
          </a:p>
        </p:txBody>
      </p:sp>
      <p:sp>
        <p:nvSpPr>
          <p:cNvPr id="242" name="Google Shape;242;p40"/>
          <p:cNvSpPr txBox="1">
            <a:spLocks noGrp="1"/>
          </p:cNvSpPr>
          <p:nvPr>
            <p:ph type="body" idx="1"/>
          </p:nvPr>
        </p:nvSpPr>
        <p:spPr>
          <a:xfrm>
            <a:off x="311700" y="1152475"/>
            <a:ext cx="51948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Fine tune hyperparameters using cross validation</a:t>
            </a:r>
            <a:endParaRPr/>
          </a:p>
          <a:p>
            <a:pPr marL="457200" lvl="0" indent="-317500" algn="l" rtl="0">
              <a:lnSpc>
                <a:spcPct val="150000"/>
              </a:lnSpc>
              <a:spcBef>
                <a:spcPts val="0"/>
              </a:spcBef>
              <a:spcAft>
                <a:spcPts val="0"/>
              </a:spcAft>
              <a:buSzPts val="1400"/>
              <a:buChar char="●"/>
            </a:pPr>
            <a:r>
              <a:rPr lang="tr"/>
              <a:t>Perform hyperparameter searches, gridsearch etc.</a:t>
            </a:r>
            <a:endParaRPr/>
          </a:p>
          <a:p>
            <a:pPr marL="457200" lvl="0" indent="-317500" algn="l" rtl="0">
              <a:lnSpc>
                <a:spcPct val="150000"/>
              </a:lnSpc>
              <a:spcBef>
                <a:spcPts val="0"/>
              </a:spcBef>
              <a:spcAft>
                <a:spcPts val="0"/>
              </a:spcAft>
              <a:buSzPts val="1400"/>
              <a:buChar char="●"/>
            </a:pPr>
            <a:r>
              <a:rPr lang="tr"/>
              <a:t>Try Ensemble methods. Combining your best models often performs better than running them individually</a:t>
            </a:r>
            <a:endParaRPr/>
          </a:p>
          <a:p>
            <a:pPr marL="457200" lvl="0" indent="-317500" algn="l" rtl="0">
              <a:lnSpc>
                <a:spcPct val="150000"/>
              </a:lnSpc>
              <a:spcBef>
                <a:spcPts val="0"/>
              </a:spcBef>
              <a:spcAft>
                <a:spcPts val="0"/>
              </a:spcAft>
              <a:buSzPts val="1400"/>
              <a:buChar char="●"/>
            </a:pPr>
            <a:r>
              <a:rPr lang="tr"/>
              <a:t>You'll want to use as much data as possible for this step, especially as you move towards the end of the tweak.</a:t>
            </a:r>
            <a:endParaRPr/>
          </a:p>
          <a:p>
            <a:pPr marL="457200" lvl="0" indent="-317500" algn="l" rtl="0">
              <a:lnSpc>
                <a:spcPct val="150000"/>
              </a:lnSpc>
              <a:spcBef>
                <a:spcPts val="0"/>
              </a:spcBef>
              <a:spcAft>
                <a:spcPts val="0"/>
              </a:spcAft>
              <a:buSzPts val="1400"/>
              <a:buChar char="●"/>
            </a:pPr>
            <a:r>
              <a:rPr lang="tr"/>
              <a:t>Once you are sure of your final model, measure its performance on the test set to estimate its generalization error.</a:t>
            </a:r>
            <a:endParaRPr/>
          </a:p>
        </p:txBody>
      </p:sp>
      <p:pic>
        <p:nvPicPr>
          <p:cNvPr id="243" name="Google Shape;243;p40"/>
          <p:cNvPicPr preferRelativeResize="0"/>
          <p:nvPr/>
        </p:nvPicPr>
        <p:blipFill rotWithShape="1">
          <a:blip r:embed="rId3">
            <a:alphaModFix/>
          </a:blip>
          <a:srcRect l="9110" t="18877" r="9476" b="11309"/>
          <a:stretch/>
        </p:blipFill>
        <p:spPr>
          <a:xfrm>
            <a:off x="5506500" y="1719776"/>
            <a:ext cx="3325800" cy="228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tr"/>
              <a:t>Before Starting the Course</a:t>
            </a:r>
            <a:endParaRPr/>
          </a:p>
        </p:txBody>
      </p:sp>
      <p:sp>
        <p:nvSpPr>
          <p:cNvPr id="69" name="Google Shape;69;p15"/>
          <p:cNvSpPr txBox="1">
            <a:spLocks noGrp="1"/>
          </p:cNvSpPr>
          <p:nvPr>
            <p:ph type="body" idx="1"/>
          </p:nvPr>
        </p:nvSpPr>
        <p:spPr>
          <a:prstGeom prst="rect">
            <a:avLst/>
          </a:prstGeom>
        </p:spPr>
        <p:txBody>
          <a:bodyPr spcFirstLastPara="1" wrap="square" lIns="91425" tIns="91425" rIns="91425" bIns="91425" anchor="t" anchorCtr="0">
            <a:normAutofit/>
          </a:bodyPr>
          <a:lstStyle/>
          <a:p>
            <a:pPr marL="177800" lvl="0" indent="-177800" algn="l" rtl="0">
              <a:lnSpc>
                <a:spcPct val="100000"/>
              </a:lnSpc>
              <a:spcBef>
                <a:spcPts val="0"/>
              </a:spcBef>
              <a:spcAft>
                <a:spcPts val="0"/>
              </a:spcAft>
              <a:buSzPts val="1400"/>
              <a:buChar char="●"/>
            </a:pPr>
            <a:r>
              <a:rPr lang="tr" dirty="0"/>
              <a:t>Upon completion of this course, you will have acquired general knowledge of introductory artificial intelligence algorithms and data analysis.</a:t>
            </a:r>
            <a:endParaRPr dirty="0"/>
          </a:p>
          <a:p>
            <a:pPr marL="177800" lvl="0" indent="-177800" algn="l" rtl="0">
              <a:lnSpc>
                <a:spcPct val="100000"/>
              </a:lnSpc>
              <a:spcBef>
                <a:spcPts val="800"/>
              </a:spcBef>
              <a:spcAft>
                <a:spcPts val="0"/>
              </a:spcAft>
              <a:buSzPts val="1400"/>
              <a:buChar char="●"/>
            </a:pPr>
            <a:r>
              <a:rPr lang="tr" dirty="0"/>
              <a:t>The person receiving the course needs to practice a lot in order to learn the subject better after the lesson.</a:t>
            </a:r>
            <a:endParaRPr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Google Shape;257;p42"/>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Machine Learning Terminologies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Cross Validation</a:t>
            </a:r>
            <a:endParaRPr/>
          </a:p>
        </p:txBody>
      </p:sp>
      <p:sp>
        <p:nvSpPr>
          <p:cNvPr id="263" name="Google Shape;263;p4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Cross validation, also called CV, is a method used to select a model that does not rely heavily on the initial training set.</a:t>
            </a:r>
            <a:endParaRPr/>
          </a:p>
        </p:txBody>
      </p:sp>
      <p:pic>
        <p:nvPicPr>
          <p:cNvPr id="264" name="Google Shape;264;p43"/>
          <p:cNvPicPr preferRelativeResize="0"/>
          <p:nvPr/>
        </p:nvPicPr>
        <p:blipFill>
          <a:blip r:embed="rId3">
            <a:alphaModFix/>
          </a:blip>
          <a:stretch>
            <a:fillRect/>
          </a:stretch>
        </p:blipFill>
        <p:spPr>
          <a:xfrm>
            <a:off x="509213" y="2052774"/>
            <a:ext cx="8125576" cy="215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Bias - Variance Tradeoff</a:t>
            </a:r>
            <a:endParaRPr/>
          </a:p>
        </p:txBody>
      </p:sp>
      <p:sp>
        <p:nvSpPr>
          <p:cNvPr id="270" name="Google Shape;270;p4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b="1"/>
              <a:t>Bias: </a:t>
            </a:r>
            <a:r>
              <a:rPr lang="tr"/>
              <a:t>The bias of a model is the difference between the expected prediction and the correct model we are trying to predict for the given data points.</a:t>
            </a:r>
            <a:endParaRPr/>
          </a:p>
          <a:p>
            <a:pPr marL="0" lvl="0" indent="0" algn="l" rtl="0">
              <a:spcBef>
                <a:spcPts val="1200"/>
              </a:spcBef>
              <a:spcAft>
                <a:spcPts val="0"/>
              </a:spcAft>
              <a:buClr>
                <a:schemeClr val="dk1"/>
              </a:buClr>
              <a:buSzPts val="1100"/>
              <a:buFont typeface="Arial"/>
              <a:buNone/>
            </a:pPr>
            <a:r>
              <a:rPr lang="tr" b="1"/>
              <a:t>Varyans: </a:t>
            </a:r>
            <a:r>
              <a:rPr lang="tr"/>
              <a:t>The variance of a model is the variability of the model estimate for given data points.</a:t>
            </a:r>
            <a:endParaRPr/>
          </a:p>
          <a:p>
            <a:pPr marL="0" lvl="0" indent="0" algn="l" rtl="0">
              <a:spcBef>
                <a:spcPts val="1200"/>
              </a:spcBef>
              <a:spcAft>
                <a:spcPts val="0"/>
              </a:spcAft>
              <a:buClr>
                <a:schemeClr val="dk1"/>
              </a:buClr>
              <a:buSzPts val="1100"/>
              <a:buFont typeface="Arial"/>
              <a:buNone/>
            </a:pPr>
            <a:r>
              <a:rPr lang="tr" b="1"/>
              <a:t>Deviation/variance Tradeoff: </a:t>
            </a:r>
            <a:r>
              <a:rPr lang="tr"/>
              <a:t>The simpler the model, the higher the bias, and the more complex the model, the higher the variance.</a:t>
            </a:r>
            <a:endParaRPr/>
          </a:p>
          <a:p>
            <a:pPr marL="0" lvl="0" indent="0" algn="l" rtl="0">
              <a:spcBef>
                <a:spcPts val="1200"/>
              </a:spcBef>
              <a:spcAft>
                <a:spcPts val="1200"/>
              </a:spcAft>
              <a:buNone/>
            </a:pPr>
            <a:endParaRPr b="1"/>
          </a:p>
        </p:txBody>
      </p:sp>
      <p:graphicFrame>
        <p:nvGraphicFramePr>
          <p:cNvPr id="271" name="Google Shape;271;p44"/>
          <p:cNvGraphicFramePr/>
          <p:nvPr/>
        </p:nvGraphicFramePr>
        <p:xfrm>
          <a:off x="421200" y="3078455"/>
          <a:ext cx="8411100" cy="1490425"/>
        </p:xfrm>
        <a:graphic>
          <a:graphicData uri="http://schemas.openxmlformats.org/drawingml/2006/table">
            <a:tbl>
              <a:tblPr>
                <a:noFill/>
                <a:tableStyleId>{706ADFDD-B6A5-4D5B-80E1-782F1A60D2F7}</a:tableStyleId>
              </a:tblPr>
              <a:tblGrid>
                <a:gridCol w="1018375">
                  <a:extLst>
                    <a:ext uri="{9D8B030D-6E8A-4147-A177-3AD203B41FA5}">
                      <a16:colId xmlns:a16="http://schemas.microsoft.com/office/drawing/2014/main" val="20000"/>
                    </a:ext>
                  </a:extLst>
                </a:gridCol>
                <a:gridCol w="2315250">
                  <a:extLst>
                    <a:ext uri="{9D8B030D-6E8A-4147-A177-3AD203B41FA5}">
                      <a16:colId xmlns:a16="http://schemas.microsoft.com/office/drawing/2014/main" val="20001"/>
                    </a:ext>
                  </a:extLst>
                </a:gridCol>
                <a:gridCol w="2220025">
                  <a:extLst>
                    <a:ext uri="{9D8B030D-6E8A-4147-A177-3AD203B41FA5}">
                      <a16:colId xmlns:a16="http://schemas.microsoft.com/office/drawing/2014/main" val="20002"/>
                    </a:ext>
                  </a:extLst>
                </a:gridCol>
                <a:gridCol w="2857450">
                  <a:extLst>
                    <a:ext uri="{9D8B030D-6E8A-4147-A177-3AD203B41FA5}">
                      <a16:colId xmlns:a16="http://schemas.microsoft.com/office/drawing/2014/main" val="20003"/>
                    </a:ext>
                  </a:extLst>
                </a:gridCol>
              </a:tblGrid>
              <a:tr h="440425">
                <a:tc>
                  <a:txBody>
                    <a:bodyPr/>
                    <a:lstStyle/>
                    <a:p>
                      <a:pPr marL="0" lvl="0" indent="0" algn="l" rtl="0">
                        <a:spcBef>
                          <a:spcPts val="0"/>
                        </a:spcBef>
                        <a:spcAft>
                          <a:spcPts val="0"/>
                        </a:spcAft>
                        <a:buNone/>
                      </a:pPr>
                      <a:endParaRPr sz="1200"/>
                    </a:p>
                  </a:txBody>
                  <a:tcPr marL="91425" marR="91425" marT="91425" marB="91425">
                    <a:solidFill>
                      <a:srgbClr val="A4C2F4"/>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Underfitting</a:t>
                      </a:r>
                      <a:endParaRPr b="1">
                        <a:solidFill>
                          <a:schemeClr val="lt1"/>
                        </a:solidFill>
                        <a:latin typeface="Century"/>
                        <a:ea typeface="Century"/>
                        <a:cs typeface="Century"/>
                        <a:sym typeface="Century"/>
                      </a:endParaRPr>
                    </a:p>
                  </a:txBody>
                  <a:tcPr marL="91425" marR="91425" marT="91425" marB="91425">
                    <a:solidFill>
                      <a:srgbClr val="3C78D8"/>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Ideal</a:t>
                      </a:r>
                      <a:endParaRPr b="1">
                        <a:solidFill>
                          <a:schemeClr val="lt1"/>
                        </a:solidFill>
                        <a:latin typeface="Century"/>
                        <a:ea typeface="Century"/>
                        <a:cs typeface="Century"/>
                        <a:sym typeface="Century"/>
                      </a:endParaRPr>
                    </a:p>
                  </a:txBody>
                  <a:tcPr marL="91425" marR="91425" marT="91425" marB="91425">
                    <a:solidFill>
                      <a:srgbClr val="3C78D8"/>
                    </a:solidFill>
                  </a:tcPr>
                </a:tc>
                <a:tc>
                  <a:txBody>
                    <a:bodyPr/>
                    <a:lstStyle/>
                    <a:p>
                      <a:pPr marL="0" lvl="0" indent="0" algn="ctr" rtl="0">
                        <a:spcBef>
                          <a:spcPts val="0"/>
                        </a:spcBef>
                        <a:spcAft>
                          <a:spcPts val="0"/>
                        </a:spcAft>
                        <a:buNone/>
                      </a:pPr>
                      <a:r>
                        <a:rPr lang="tr" b="1">
                          <a:solidFill>
                            <a:schemeClr val="lt1"/>
                          </a:solidFill>
                          <a:latin typeface="Century"/>
                          <a:ea typeface="Century"/>
                          <a:cs typeface="Century"/>
                          <a:sym typeface="Century"/>
                        </a:rPr>
                        <a:t>Overfitting</a:t>
                      </a:r>
                      <a:endParaRPr b="1">
                        <a:solidFill>
                          <a:schemeClr val="lt1"/>
                        </a:solidFill>
                        <a:latin typeface="Century"/>
                        <a:ea typeface="Century"/>
                        <a:cs typeface="Century"/>
                        <a:sym typeface="Century"/>
                      </a:endParaRPr>
                    </a:p>
                  </a:txBody>
                  <a:tcPr marL="91425" marR="91425" marT="91425" marB="91425">
                    <a:solidFill>
                      <a:srgbClr val="3C78D8"/>
                    </a:solidFill>
                  </a:tcPr>
                </a:tc>
                <a:extLst>
                  <a:ext uri="{0D108BD9-81ED-4DB2-BD59-A6C34878D82A}">
                    <a16:rowId xmlns:a16="http://schemas.microsoft.com/office/drawing/2014/main" val="10000"/>
                  </a:ext>
                </a:extLst>
              </a:tr>
              <a:tr h="1050000">
                <a:tc>
                  <a:txBody>
                    <a:bodyPr/>
                    <a:lstStyle/>
                    <a:p>
                      <a:pPr marL="0" lvl="0" indent="0" algn="l" rtl="0">
                        <a:spcBef>
                          <a:spcPts val="0"/>
                        </a:spcBef>
                        <a:spcAft>
                          <a:spcPts val="0"/>
                        </a:spcAft>
                        <a:buNone/>
                      </a:pPr>
                      <a:r>
                        <a:rPr lang="tr" sz="1200" b="1">
                          <a:latin typeface="Century"/>
                          <a:ea typeface="Century"/>
                          <a:cs typeface="Century"/>
                          <a:sym typeface="Century"/>
                        </a:rPr>
                        <a:t>Symptoms</a:t>
                      </a:r>
                      <a:endParaRPr sz="1200" b="1">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Higher training error</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Training error close to test error</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High bias</a:t>
                      </a:r>
                      <a:endParaRPr sz="1200">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Training error slightly lower than test error</a:t>
                      </a:r>
                      <a:endParaRPr sz="1200">
                        <a:latin typeface="Century"/>
                        <a:ea typeface="Century"/>
                        <a:cs typeface="Century"/>
                        <a:sym typeface="Century"/>
                      </a:endParaRPr>
                    </a:p>
                  </a:txBody>
                  <a:tcPr marL="91425" marR="91425" marT="91425" marB="91425"/>
                </a:tc>
                <a:tc>
                  <a:txBody>
                    <a:bodyPr/>
                    <a:lstStyle/>
                    <a:p>
                      <a:pPr marL="457200" lvl="0" indent="-304800" algn="l" rtl="0">
                        <a:spcBef>
                          <a:spcPts val="0"/>
                        </a:spcBef>
                        <a:spcAft>
                          <a:spcPts val="0"/>
                        </a:spcAft>
                        <a:buSzPts val="1200"/>
                        <a:buFont typeface="Century"/>
                        <a:buChar char="●"/>
                      </a:pPr>
                      <a:r>
                        <a:rPr lang="tr" sz="1200">
                          <a:latin typeface="Century"/>
                          <a:ea typeface="Century"/>
                          <a:cs typeface="Century"/>
                          <a:sym typeface="Century"/>
                        </a:rPr>
                        <a:t>Very low training error</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Training error is considerably lower than test error</a:t>
                      </a:r>
                      <a:endParaRPr sz="1200">
                        <a:latin typeface="Century"/>
                        <a:ea typeface="Century"/>
                        <a:cs typeface="Century"/>
                        <a:sym typeface="Century"/>
                      </a:endParaRPr>
                    </a:p>
                    <a:p>
                      <a:pPr marL="457200" lvl="0" indent="-304800" algn="l" rtl="0">
                        <a:spcBef>
                          <a:spcPts val="0"/>
                        </a:spcBef>
                        <a:spcAft>
                          <a:spcPts val="0"/>
                        </a:spcAft>
                        <a:buSzPts val="1200"/>
                        <a:buFont typeface="Century"/>
                        <a:buChar char="●"/>
                      </a:pPr>
                      <a:r>
                        <a:rPr lang="tr" sz="1200">
                          <a:latin typeface="Century"/>
                          <a:ea typeface="Century"/>
                          <a:cs typeface="Century"/>
                          <a:sym typeface="Century"/>
                        </a:rPr>
                        <a:t>High variance</a:t>
                      </a:r>
                      <a:endParaRPr sz="1200">
                        <a:latin typeface="Century"/>
                        <a:ea typeface="Century"/>
                        <a:cs typeface="Century"/>
                        <a:sym typeface="Century"/>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Early Stopping</a:t>
            </a:r>
            <a:endParaRPr/>
          </a:p>
        </p:txBody>
      </p:sp>
      <p:pic>
        <p:nvPicPr>
          <p:cNvPr id="277" name="Google Shape;277;p45"/>
          <p:cNvPicPr preferRelativeResize="0"/>
          <p:nvPr/>
        </p:nvPicPr>
        <p:blipFill rotWithShape="1">
          <a:blip r:embed="rId3">
            <a:alphaModFix/>
          </a:blip>
          <a:srcRect b="11433"/>
          <a:stretch/>
        </p:blipFill>
        <p:spPr>
          <a:xfrm>
            <a:off x="1905687" y="1129925"/>
            <a:ext cx="5332626" cy="288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81"/>
        <p:cNvGrpSpPr/>
        <p:nvPr/>
      </p:nvGrpSpPr>
      <p:grpSpPr>
        <a:xfrm>
          <a:off x="0" y="0"/>
          <a:ext cx="0" cy="0"/>
          <a:chOff x="0" y="0"/>
          <a:chExt cx="0" cy="0"/>
        </a:xfrm>
      </p:grpSpPr>
      <p:sp>
        <p:nvSpPr>
          <p:cNvPr id="282" name="Google Shape;282;p46"/>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Tools Used in Machine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Tools Used in Machine Learning</a:t>
            </a:r>
            <a:endParaRPr/>
          </a:p>
        </p:txBody>
      </p:sp>
      <p:sp>
        <p:nvSpPr>
          <p:cNvPr id="288" name="Google Shape;288;p47"/>
          <p:cNvSpPr txBox="1">
            <a:spLocks noGrp="1"/>
          </p:cNvSpPr>
          <p:nvPr>
            <p:ph type="body" idx="1"/>
          </p:nvPr>
        </p:nvSpPr>
        <p:spPr>
          <a:xfrm>
            <a:off x="311700" y="1152475"/>
            <a:ext cx="4552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Python </a:t>
            </a:r>
            <a:r>
              <a:rPr lang="tr"/>
              <a:t>is a general purpose programming language.</a:t>
            </a:r>
            <a:endParaRPr/>
          </a:p>
          <a:p>
            <a:pPr marL="0" lvl="0" indent="0" algn="l" rtl="0">
              <a:spcBef>
                <a:spcPts val="1200"/>
              </a:spcBef>
              <a:spcAft>
                <a:spcPts val="0"/>
              </a:spcAft>
              <a:buNone/>
            </a:pPr>
            <a:r>
              <a:rPr lang="tr"/>
              <a:t>As an interpreted and dynamic language, Python mainly supports object-oriented programming approaches and functional programming.</a:t>
            </a:r>
            <a:endParaRPr/>
          </a:p>
          <a:p>
            <a:pPr marL="457200" lvl="0" indent="-317500" algn="l" rtl="0">
              <a:spcBef>
                <a:spcPts val="1200"/>
              </a:spcBef>
              <a:spcAft>
                <a:spcPts val="0"/>
              </a:spcAft>
              <a:buSzPts val="1400"/>
              <a:buChar char="•"/>
            </a:pPr>
            <a:r>
              <a:rPr lang="tr"/>
              <a:t>Rapid prototyping</a:t>
            </a:r>
            <a:endParaRPr/>
          </a:p>
          <a:p>
            <a:pPr marL="457200" lvl="0" indent="-317500" algn="l" rtl="0">
              <a:spcBef>
                <a:spcPts val="0"/>
              </a:spcBef>
              <a:spcAft>
                <a:spcPts val="0"/>
              </a:spcAft>
              <a:buSzPts val="1400"/>
              <a:buChar char="•"/>
            </a:pPr>
            <a:r>
              <a:rPr lang="tr"/>
              <a:t>Basic Syntax</a:t>
            </a:r>
            <a:endParaRPr/>
          </a:p>
          <a:p>
            <a:pPr marL="457200" lvl="0" indent="-317500" algn="l" rtl="0">
              <a:spcBef>
                <a:spcPts val="0"/>
              </a:spcBef>
              <a:spcAft>
                <a:spcPts val="0"/>
              </a:spcAft>
              <a:buSzPts val="1400"/>
              <a:buChar char="•"/>
            </a:pPr>
            <a:r>
              <a:rPr lang="tr"/>
              <a:t>Easy to use</a:t>
            </a:r>
            <a:endParaRPr/>
          </a:p>
          <a:p>
            <a:pPr marL="457200" lvl="0" indent="-317500" algn="l" rtl="0">
              <a:spcBef>
                <a:spcPts val="0"/>
              </a:spcBef>
              <a:spcAft>
                <a:spcPts val="0"/>
              </a:spcAft>
              <a:buSzPts val="1400"/>
              <a:buChar char="•"/>
            </a:pPr>
            <a:r>
              <a:rPr lang="tr"/>
              <a:t>Large Community</a:t>
            </a:r>
            <a:endParaRPr/>
          </a:p>
          <a:p>
            <a:pPr marL="0" lvl="0" indent="0" algn="l" rtl="0">
              <a:spcBef>
                <a:spcPts val="1200"/>
              </a:spcBef>
              <a:spcAft>
                <a:spcPts val="1200"/>
              </a:spcAft>
              <a:buNone/>
            </a:pPr>
            <a:endParaRPr/>
          </a:p>
        </p:txBody>
      </p:sp>
      <p:pic>
        <p:nvPicPr>
          <p:cNvPr id="289" name="Google Shape;289;p47"/>
          <p:cNvPicPr preferRelativeResize="0"/>
          <p:nvPr/>
        </p:nvPicPr>
        <p:blipFill rotWithShape="1">
          <a:blip r:embed="rId3">
            <a:alphaModFix/>
          </a:blip>
          <a:srcRect/>
          <a:stretch/>
        </p:blipFill>
        <p:spPr>
          <a:xfrm>
            <a:off x="4773298" y="1202730"/>
            <a:ext cx="4059000" cy="1371000"/>
          </a:xfrm>
          <a:prstGeom prst="rect">
            <a:avLst/>
          </a:prstGeom>
          <a:noFill/>
          <a:ln>
            <a:noFill/>
          </a:ln>
        </p:spPr>
      </p:pic>
      <p:sp>
        <p:nvSpPr>
          <p:cNvPr id="290" name="Google Shape;290;p47"/>
          <p:cNvSpPr txBox="1"/>
          <p:nvPr/>
        </p:nvSpPr>
        <p:spPr>
          <a:xfrm>
            <a:off x="5188800" y="2758750"/>
            <a:ext cx="10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a:ea typeface="Century"/>
              <a:cs typeface="Century"/>
              <a:sym typeface="Century"/>
            </a:endParaRPr>
          </a:p>
        </p:txBody>
      </p:sp>
      <p:pic>
        <p:nvPicPr>
          <p:cNvPr id="291" name="Google Shape;291;p4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Tools Used in Machine Learning</a:t>
            </a:r>
            <a:endParaRPr/>
          </a:p>
        </p:txBody>
      </p:sp>
      <p:sp>
        <p:nvSpPr>
          <p:cNvPr id="297" name="Google Shape;297;p48"/>
          <p:cNvSpPr txBox="1">
            <a:spLocks noGrp="1"/>
          </p:cNvSpPr>
          <p:nvPr>
            <p:ph type="body" idx="1"/>
          </p:nvPr>
        </p:nvSpPr>
        <p:spPr>
          <a:xfrm>
            <a:off x="311700" y="1152475"/>
            <a:ext cx="4533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2000"/>
              <a:buFont typeface="Arial"/>
              <a:buNone/>
            </a:pPr>
            <a:r>
              <a:rPr lang="tr" b="1"/>
              <a:t>NumPy </a:t>
            </a:r>
            <a:r>
              <a:rPr lang="tr"/>
              <a:t>is the basic package used for scientific calculations in Python.</a:t>
            </a:r>
            <a:endParaRPr/>
          </a:p>
          <a:p>
            <a:pPr marL="457200" lvl="0" indent="-317500" algn="l" rtl="0">
              <a:spcBef>
                <a:spcPts val="1200"/>
              </a:spcBef>
              <a:spcAft>
                <a:spcPts val="0"/>
              </a:spcAft>
              <a:buSzPts val="1400"/>
              <a:buChar char="•"/>
            </a:pPr>
            <a:r>
              <a:rPr lang="tr"/>
              <a:t>Creating an array</a:t>
            </a:r>
            <a:endParaRPr/>
          </a:p>
          <a:p>
            <a:pPr marL="457200" lvl="0" indent="-317500" algn="l" rtl="0">
              <a:spcBef>
                <a:spcPts val="0"/>
              </a:spcBef>
              <a:spcAft>
                <a:spcPts val="0"/>
              </a:spcAft>
              <a:buSzPts val="1400"/>
              <a:buChar char="•"/>
            </a:pPr>
            <a:r>
              <a:rPr lang="tr"/>
              <a:t>Vectorization and slicing</a:t>
            </a:r>
            <a:endParaRPr/>
          </a:p>
          <a:p>
            <a:pPr marL="457200" lvl="0" indent="-317500" algn="l" rtl="0">
              <a:spcBef>
                <a:spcPts val="0"/>
              </a:spcBef>
              <a:spcAft>
                <a:spcPts val="0"/>
              </a:spcAft>
              <a:buSzPts val="1400"/>
              <a:buChar char="•"/>
            </a:pPr>
            <a:r>
              <a:rPr lang="tr"/>
              <a:t>Matrices and simple linear algebra</a:t>
            </a:r>
            <a:endParaRPr/>
          </a:p>
          <a:p>
            <a:pPr marL="457200" lvl="0" indent="-317500" algn="l" rtl="0">
              <a:spcBef>
                <a:spcPts val="0"/>
              </a:spcBef>
              <a:spcAft>
                <a:spcPts val="0"/>
              </a:spcAft>
              <a:buSzPts val="1400"/>
              <a:buChar char="•"/>
            </a:pPr>
            <a:r>
              <a:rPr lang="tr"/>
              <a:t>Data files</a:t>
            </a:r>
            <a:endParaRPr/>
          </a:p>
          <a:p>
            <a:pPr marL="0" lvl="0" indent="0" algn="l" rtl="0">
              <a:spcBef>
                <a:spcPts val="1200"/>
              </a:spcBef>
              <a:spcAft>
                <a:spcPts val="0"/>
              </a:spcAft>
              <a:buClr>
                <a:schemeClr val="dk1"/>
              </a:buClr>
              <a:buSzPts val="1800"/>
              <a:buFont typeface="Arial"/>
              <a:buNone/>
            </a:pPr>
            <a:endParaRPr/>
          </a:p>
          <a:p>
            <a:pPr marL="0" lvl="0" indent="0" algn="l" rtl="0">
              <a:spcBef>
                <a:spcPts val="1200"/>
              </a:spcBef>
              <a:spcAft>
                <a:spcPts val="0"/>
              </a:spcAft>
              <a:buClr>
                <a:schemeClr val="dk1"/>
              </a:buClr>
              <a:buSzPts val="2000"/>
              <a:buFont typeface="Arial"/>
              <a:buNone/>
            </a:pPr>
            <a:endParaRPr/>
          </a:p>
          <a:p>
            <a:pPr marL="0" lvl="0" indent="0" algn="l" rtl="0">
              <a:spcBef>
                <a:spcPts val="1200"/>
              </a:spcBef>
              <a:spcAft>
                <a:spcPts val="1200"/>
              </a:spcAft>
              <a:buNone/>
            </a:pPr>
            <a:endParaRPr/>
          </a:p>
        </p:txBody>
      </p:sp>
      <p:pic>
        <p:nvPicPr>
          <p:cNvPr id="298" name="Google Shape;298;p48"/>
          <p:cNvPicPr preferRelativeResize="0"/>
          <p:nvPr/>
        </p:nvPicPr>
        <p:blipFill rotWithShape="1">
          <a:blip r:embed="rId3">
            <a:alphaModFix/>
          </a:blip>
          <a:srcRect/>
          <a:stretch/>
        </p:blipFill>
        <p:spPr>
          <a:xfrm>
            <a:off x="5596917" y="1428891"/>
            <a:ext cx="3047619" cy="22857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Tools Used in Machine Learning</a:t>
            </a:r>
            <a:endParaRPr/>
          </a:p>
          <a:p>
            <a:pPr marL="0" lvl="0" indent="0" algn="l" rtl="0">
              <a:spcBef>
                <a:spcPts val="0"/>
              </a:spcBef>
              <a:spcAft>
                <a:spcPts val="0"/>
              </a:spcAft>
              <a:buNone/>
            </a:pPr>
            <a:endParaRPr/>
          </a:p>
        </p:txBody>
      </p:sp>
      <p:sp>
        <p:nvSpPr>
          <p:cNvPr id="304" name="Google Shape;304;p49"/>
          <p:cNvSpPr txBox="1">
            <a:spLocks noGrp="1"/>
          </p:cNvSpPr>
          <p:nvPr>
            <p:ph type="body" idx="1"/>
          </p:nvPr>
        </p:nvSpPr>
        <p:spPr>
          <a:xfrm>
            <a:off x="311700" y="1152475"/>
            <a:ext cx="5092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Pandas</a:t>
            </a:r>
            <a:r>
              <a:rPr lang="tr"/>
              <a:t> is an open source Python library that facilitates data analysis and data preprocessing.</a:t>
            </a:r>
            <a:endParaRPr/>
          </a:p>
          <a:p>
            <a:pPr marL="457200" lvl="0" indent="-317500" algn="l" rtl="0">
              <a:spcBef>
                <a:spcPts val="1200"/>
              </a:spcBef>
              <a:spcAft>
                <a:spcPts val="0"/>
              </a:spcAft>
              <a:buSzPts val="1400"/>
              <a:buChar char="•"/>
            </a:pPr>
            <a:r>
              <a:rPr lang="tr"/>
              <a:t>Useful functions for data manipulation</a:t>
            </a:r>
            <a:endParaRPr/>
          </a:p>
          <a:p>
            <a:pPr marL="457200" lvl="0" indent="-317500" algn="l" rtl="0">
              <a:spcBef>
                <a:spcPts val="0"/>
              </a:spcBef>
              <a:spcAft>
                <a:spcPts val="0"/>
              </a:spcAft>
              <a:buSzPts val="1400"/>
              <a:buChar char="•"/>
            </a:pPr>
            <a:r>
              <a:rPr lang="tr"/>
              <a:t>Tools to read and write data between different formats: CSV and text files, Microsoft Excel, SQL databases</a:t>
            </a:r>
            <a:endParaRPr/>
          </a:p>
          <a:p>
            <a:pPr marL="457200" lvl="0" indent="-317500" algn="l" rtl="0">
              <a:spcBef>
                <a:spcPts val="0"/>
              </a:spcBef>
              <a:spcAft>
                <a:spcPts val="0"/>
              </a:spcAft>
              <a:buSzPts val="1400"/>
              <a:buChar char="•"/>
            </a:pPr>
            <a:r>
              <a:rPr lang="tr"/>
              <a:t>Fast data visualization at a simple level</a:t>
            </a:r>
            <a:endParaRPr/>
          </a:p>
          <a:p>
            <a:pPr marL="0" lvl="0" indent="0" algn="l" rtl="0">
              <a:spcBef>
                <a:spcPts val="1200"/>
              </a:spcBef>
              <a:spcAft>
                <a:spcPts val="1200"/>
              </a:spcAft>
              <a:buNone/>
            </a:pPr>
            <a:endParaRPr/>
          </a:p>
        </p:txBody>
      </p:sp>
      <p:pic>
        <p:nvPicPr>
          <p:cNvPr id="305" name="Google Shape;305;p49"/>
          <p:cNvPicPr preferRelativeResize="0"/>
          <p:nvPr/>
        </p:nvPicPr>
        <p:blipFill rotWithShape="1">
          <a:blip r:embed="rId3">
            <a:alphaModFix/>
          </a:blip>
          <a:srcRect l="43301"/>
          <a:stretch/>
        </p:blipFill>
        <p:spPr>
          <a:xfrm>
            <a:off x="5615951" y="2799600"/>
            <a:ext cx="3110750" cy="1143000"/>
          </a:xfrm>
          <a:prstGeom prst="rect">
            <a:avLst/>
          </a:prstGeom>
          <a:noFill/>
          <a:ln>
            <a:noFill/>
          </a:ln>
        </p:spPr>
      </p:pic>
      <p:pic>
        <p:nvPicPr>
          <p:cNvPr id="306" name="Google Shape;306;p49"/>
          <p:cNvPicPr preferRelativeResize="0"/>
          <p:nvPr/>
        </p:nvPicPr>
        <p:blipFill rotWithShape="1">
          <a:blip r:embed="rId3">
            <a:alphaModFix/>
          </a:blip>
          <a:srcRect r="56838"/>
          <a:stretch/>
        </p:blipFill>
        <p:spPr>
          <a:xfrm>
            <a:off x="5987345" y="1778750"/>
            <a:ext cx="2367975" cy="114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Tools Used in Machine Learning</a:t>
            </a:r>
            <a:endParaRPr/>
          </a:p>
          <a:p>
            <a:pPr marL="0" lvl="0" indent="0" algn="l" rtl="0">
              <a:spcBef>
                <a:spcPts val="0"/>
              </a:spcBef>
              <a:spcAft>
                <a:spcPts val="0"/>
              </a:spcAft>
              <a:buNone/>
            </a:pPr>
            <a:endParaRPr/>
          </a:p>
        </p:txBody>
      </p:sp>
      <p:sp>
        <p:nvSpPr>
          <p:cNvPr id="312" name="Google Shape;312;p5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Matplotlib </a:t>
            </a:r>
            <a:r>
              <a:rPr lang="tr"/>
              <a:t>is a data visualization and plotting library for the Python programming language</a:t>
            </a:r>
            <a:endParaRPr/>
          </a:p>
          <a:p>
            <a:pPr marL="228600" lvl="0" indent="-139700" algn="l" rtl="0">
              <a:spcBef>
                <a:spcPts val="1200"/>
              </a:spcBef>
              <a:spcAft>
                <a:spcPts val="0"/>
              </a:spcAft>
              <a:buSzPts val="1400"/>
              <a:buChar char="•"/>
            </a:pPr>
            <a:r>
              <a:rPr lang="tr"/>
              <a:t>The matplotlib plotting package is one of the most important tools for scientific programming with Python</a:t>
            </a:r>
            <a:endParaRPr/>
          </a:p>
          <a:p>
            <a:pPr marL="228600" lvl="0" indent="-139700" algn="l" rtl="0">
              <a:spcBef>
                <a:spcPts val="0"/>
              </a:spcBef>
              <a:spcAft>
                <a:spcPts val="0"/>
              </a:spcAft>
              <a:buSzPts val="1400"/>
              <a:buChar char="•"/>
            </a:pPr>
            <a:r>
              <a:rPr lang="tr"/>
              <a:t>Matplotlib is a very powerful library. Can visualize data interactively</a:t>
            </a:r>
            <a:endParaRPr/>
          </a:p>
          <a:p>
            <a:pPr marL="228600" lvl="0" indent="-139700" algn="l" rtl="0">
              <a:spcBef>
                <a:spcPts val="0"/>
              </a:spcBef>
              <a:spcAft>
                <a:spcPts val="0"/>
              </a:spcAft>
              <a:buSzPts val="1400"/>
              <a:buChar char="•"/>
            </a:pPr>
            <a:r>
              <a:rPr lang="tr"/>
              <a:t>We can produce high quality outputs suitable for printing and publication.</a:t>
            </a:r>
            <a:endParaRPr/>
          </a:p>
          <a:p>
            <a:pPr marL="228600" lvl="0" indent="-139700" algn="l" rtl="0">
              <a:spcBef>
                <a:spcPts val="0"/>
              </a:spcBef>
              <a:spcAft>
                <a:spcPts val="0"/>
              </a:spcAft>
              <a:buSzPts val="1400"/>
              <a:buChar char="•"/>
            </a:pPr>
            <a:r>
              <a:rPr lang="tr"/>
              <a:t>Both two-dimensional and three-dimensional graphics can be produced</a:t>
            </a:r>
            <a:endParaRPr/>
          </a:p>
          <a:p>
            <a:pPr marL="0" lvl="0" indent="0" algn="l" rtl="0">
              <a:spcBef>
                <a:spcPts val="1200"/>
              </a:spcBef>
              <a:spcAft>
                <a:spcPts val="1200"/>
              </a:spcAft>
              <a:buNone/>
            </a:pPr>
            <a:endParaRPr/>
          </a:p>
        </p:txBody>
      </p:sp>
      <p:pic>
        <p:nvPicPr>
          <p:cNvPr id="313" name="Google Shape;313;p50"/>
          <p:cNvPicPr preferRelativeResize="0"/>
          <p:nvPr/>
        </p:nvPicPr>
        <p:blipFill rotWithShape="1">
          <a:blip r:embed="rId3">
            <a:alphaModFix/>
          </a:blip>
          <a:srcRect/>
          <a:stretch/>
        </p:blipFill>
        <p:spPr>
          <a:xfrm>
            <a:off x="4913875" y="2262000"/>
            <a:ext cx="3884250" cy="71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Tools Used in Machine Learning</a:t>
            </a:r>
            <a:endParaRPr/>
          </a:p>
          <a:p>
            <a:pPr marL="0" lvl="0" indent="0" algn="l" rtl="0">
              <a:spcBef>
                <a:spcPts val="0"/>
              </a:spcBef>
              <a:spcAft>
                <a:spcPts val="0"/>
              </a:spcAft>
              <a:buNone/>
            </a:pPr>
            <a:endParaRPr/>
          </a:p>
        </p:txBody>
      </p:sp>
      <p:sp>
        <p:nvSpPr>
          <p:cNvPr id="319" name="Google Shape;319;p5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000"/>
              <a:buFont typeface="Arial"/>
              <a:buNone/>
            </a:pPr>
            <a:r>
              <a:rPr lang="tr" b="1"/>
              <a:t>Scikit-learn </a:t>
            </a:r>
            <a:r>
              <a:rPr lang="tr"/>
              <a:t>is a free software machine learning library for the Python programming language.</a:t>
            </a:r>
            <a:endParaRPr/>
          </a:p>
          <a:p>
            <a:pPr marL="0" lvl="0" indent="0" algn="l" rtl="0">
              <a:spcBef>
                <a:spcPts val="1200"/>
              </a:spcBef>
              <a:spcAft>
                <a:spcPts val="0"/>
              </a:spcAft>
              <a:buNone/>
            </a:pPr>
            <a:r>
              <a:rPr lang="tr"/>
              <a:t>It includes many basic methods such as linear regression, logistic regression, decision trees, random forest.</a:t>
            </a:r>
            <a:endParaRPr/>
          </a:p>
          <a:p>
            <a:pPr marL="0" lvl="0" indent="0" algn="ctr" rtl="0">
              <a:spcBef>
                <a:spcPts val="1200"/>
              </a:spcBef>
              <a:spcAft>
                <a:spcPts val="0"/>
              </a:spcAft>
              <a:buNone/>
            </a:pPr>
            <a:r>
              <a:rPr lang="tr" u="sng">
                <a:solidFill>
                  <a:schemeClr val="hlink"/>
                </a:solidFill>
                <a:hlinkClick r:id="rId3"/>
              </a:rPr>
              <a:t>https://scikit-learn.org/stable/</a:t>
            </a:r>
            <a:endParaRPr/>
          </a:p>
          <a:p>
            <a:pPr marL="0" lvl="0" indent="0" algn="l" rtl="0">
              <a:spcBef>
                <a:spcPts val="1200"/>
              </a:spcBef>
              <a:spcAft>
                <a:spcPts val="0"/>
              </a:spcAft>
              <a:buClr>
                <a:schemeClr val="dk1"/>
              </a:buClr>
              <a:buSzPts val="2000"/>
              <a:buFont typeface="Arial"/>
              <a:buNone/>
            </a:pPr>
            <a:endParaRPr/>
          </a:p>
          <a:p>
            <a:pPr marL="0" lvl="0" indent="0" algn="l" rtl="0">
              <a:spcBef>
                <a:spcPts val="1200"/>
              </a:spcBef>
              <a:spcAft>
                <a:spcPts val="1200"/>
              </a:spcAft>
              <a:buNone/>
            </a:pPr>
            <a:endParaRPr/>
          </a:p>
        </p:txBody>
      </p:sp>
      <p:pic>
        <p:nvPicPr>
          <p:cNvPr id="320" name="Google Shape;320;p51"/>
          <p:cNvPicPr preferRelativeResize="0"/>
          <p:nvPr/>
        </p:nvPicPr>
        <p:blipFill rotWithShape="1">
          <a:blip r:embed="rId4">
            <a:alphaModFix/>
          </a:blip>
          <a:srcRect/>
          <a:stretch/>
        </p:blipFill>
        <p:spPr>
          <a:xfrm>
            <a:off x="5569799" y="1307300"/>
            <a:ext cx="2947500" cy="1520100"/>
          </a:xfrm>
          <a:prstGeom prst="rect">
            <a:avLst/>
          </a:prstGeom>
          <a:noFill/>
          <a:ln>
            <a:noFill/>
          </a:ln>
        </p:spPr>
      </p:pic>
      <p:pic>
        <p:nvPicPr>
          <p:cNvPr id="321" name="Google Shape;321;p51"/>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What You Will Learn In This Course</a:t>
            </a:r>
            <a:endParaRPr/>
          </a:p>
        </p:txBody>
      </p:sp>
      <p:sp>
        <p:nvSpPr>
          <p:cNvPr id="75" name="Google Shape;75;p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AutoNum type="arabicPeriod"/>
            </a:pPr>
            <a:r>
              <a:rPr lang="tr"/>
              <a:t>What is Machine Learning?</a:t>
            </a:r>
            <a:endParaRPr/>
          </a:p>
          <a:p>
            <a:pPr marL="457200" lvl="0" indent="-317500" algn="l" rtl="0">
              <a:lnSpc>
                <a:spcPct val="150000"/>
              </a:lnSpc>
              <a:spcBef>
                <a:spcPts val="0"/>
              </a:spcBef>
              <a:spcAft>
                <a:spcPts val="0"/>
              </a:spcAft>
              <a:buSzPts val="1400"/>
              <a:buAutoNum type="arabicPeriod"/>
            </a:pPr>
            <a:r>
              <a:rPr lang="tr"/>
              <a:t>What innovations has Machine Learning brought to our lives?</a:t>
            </a:r>
            <a:endParaRPr/>
          </a:p>
          <a:p>
            <a:pPr marL="457200" lvl="0" indent="-317500" algn="l" rtl="0">
              <a:lnSpc>
                <a:spcPct val="150000"/>
              </a:lnSpc>
              <a:spcBef>
                <a:spcPts val="0"/>
              </a:spcBef>
              <a:spcAft>
                <a:spcPts val="0"/>
              </a:spcAft>
              <a:buSzPts val="1400"/>
              <a:buAutoNum type="arabicPeriod"/>
            </a:pPr>
            <a:r>
              <a:rPr lang="tr"/>
              <a:t>What are the requirements and additional capabilities for Machine Learning?</a:t>
            </a:r>
            <a:endParaRPr/>
          </a:p>
          <a:p>
            <a:pPr marL="457200" lvl="0" indent="-317500" algn="l" rtl="0">
              <a:lnSpc>
                <a:spcPct val="150000"/>
              </a:lnSpc>
              <a:spcBef>
                <a:spcPts val="0"/>
              </a:spcBef>
              <a:spcAft>
                <a:spcPts val="0"/>
              </a:spcAft>
              <a:buSzPts val="1400"/>
              <a:buAutoNum type="arabicPeriod"/>
            </a:pPr>
            <a:r>
              <a:rPr lang="tr"/>
              <a:t>What is Data Science?</a:t>
            </a:r>
            <a:endParaRPr/>
          </a:p>
          <a:p>
            <a:pPr marL="457200" lvl="0" indent="-317500" algn="l" rtl="0">
              <a:lnSpc>
                <a:spcPct val="150000"/>
              </a:lnSpc>
              <a:spcBef>
                <a:spcPts val="0"/>
              </a:spcBef>
              <a:spcAft>
                <a:spcPts val="0"/>
              </a:spcAft>
              <a:buSzPts val="1400"/>
              <a:buAutoNum type="arabicPeriod"/>
            </a:pPr>
            <a:r>
              <a:rPr lang="tr"/>
              <a:t>What is data cleaning, provisioning and attribute engineering?</a:t>
            </a:r>
            <a:endParaRPr/>
          </a:p>
          <a:p>
            <a:pPr marL="457200" lvl="0" indent="-317500" algn="l" rtl="0">
              <a:lnSpc>
                <a:spcPct val="150000"/>
              </a:lnSpc>
              <a:spcBef>
                <a:spcPts val="0"/>
              </a:spcBef>
              <a:spcAft>
                <a:spcPts val="0"/>
              </a:spcAft>
              <a:buSzPts val="1400"/>
              <a:buAutoNum type="arabicPeriod"/>
            </a:pPr>
            <a:r>
              <a:rPr lang="tr"/>
              <a:t>What are the steps of a Machine Learning project?</a:t>
            </a:r>
            <a:endParaRPr/>
          </a:p>
          <a:p>
            <a:pPr marL="457200" lvl="0" indent="-317500" algn="l" rtl="0">
              <a:lnSpc>
                <a:spcPct val="150000"/>
              </a:lnSpc>
              <a:spcBef>
                <a:spcPts val="0"/>
              </a:spcBef>
              <a:spcAft>
                <a:spcPts val="0"/>
              </a:spcAft>
              <a:buSzPts val="1400"/>
              <a:buAutoNum type="arabicPeriod"/>
            </a:pPr>
            <a:r>
              <a:rPr lang="tr"/>
              <a:t>What are the tools used in Machine Learning?</a:t>
            </a:r>
            <a:endParaRPr/>
          </a:p>
          <a:p>
            <a:pPr marL="457200" lvl="0" indent="-317500" algn="l" rtl="0">
              <a:lnSpc>
                <a:spcPct val="150000"/>
              </a:lnSpc>
              <a:spcBef>
                <a:spcPts val="0"/>
              </a:spcBef>
              <a:spcAft>
                <a:spcPts val="0"/>
              </a:spcAft>
              <a:buSzPts val="1400"/>
              <a:buAutoNum type="arabicPeriod"/>
            </a:pPr>
            <a:r>
              <a:rPr lang="tr"/>
              <a:t>What are useful resources for Machine Learning?</a:t>
            </a:r>
            <a:endParaRPr/>
          </a:p>
          <a:p>
            <a:pPr marL="457200" lvl="0" indent="-317500" algn="l" rtl="0">
              <a:lnSpc>
                <a:spcPct val="150000"/>
              </a:lnSpc>
              <a:spcBef>
                <a:spcPts val="0"/>
              </a:spcBef>
              <a:spcAft>
                <a:spcPts val="0"/>
              </a:spcAft>
              <a:buSzPts val="1400"/>
              <a:buAutoNum type="arabicPeriod"/>
            </a:pPr>
            <a:r>
              <a:rPr lang="tr"/>
              <a:t>Hands-on Training: What does a machine learning project look like?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52"/>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Datasets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Kaggle</a:t>
            </a:r>
            <a:endParaRPr/>
          </a:p>
        </p:txBody>
      </p:sp>
      <p:sp>
        <p:nvSpPr>
          <p:cNvPr id="333" name="Google Shape;333;p5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Kaggle</a:t>
            </a:r>
            <a:r>
              <a:rPr lang="tr"/>
              <a:t> is an online community for data scientists and machine learning practitioners.</a:t>
            </a:r>
            <a:endParaRPr/>
          </a:p>
          <a:p>
            <a:pPr marL="0" lvl="0" indent="0" algn="l" rtl="0">
              <a:spcBef>
                <a:spcPts val="1200"/>
              </a:spcBef>
              <a:spcAft>
                <a:spcPts val="0"/>
              </a:spcAft>
              <a:buNone/>
            </a:pPr>
            <a:r>
              <a:rPr lang="tr"/>
              <a:t>It is a platform where owners of large or small problems express their data and problems in order to solve the relevant problem, and the participants participate in competitions to solve the problem within the information given.</a:t>
            </a:r>
            <a:endParaRPr/>
          </a:p>
          <a:p>
            <a:pPr marL="457200" lvl="0" indent="-317500" algn="l" rtl="0">
              <a:spcBef>
                <a:spcPts val="1200"/>
              </a:spcBef>
              <a:spcAft>
                <a:spcPts val="0"/>
              </a:spcAft>
              <a:buSzPts val="1400"/>
              <a:buChar char="•"/>
            </a:pPr>
            <a:r>
              <a:rPr lang="tr"/>
              <a:t>Hundreds of datasets</a:t>
            </a:r>
            <a:endParaRPr/>
          </a:p>
          <a:p>
            <a:pPr marL="457200" lvl="0" indent="-317500" algn="l" rtl="0">
              <a:spcBef>
                <a:spcPts val="0"/>
              </a:spcBef>
              <a:spcAft>
                <a:spcPts val="0"/>
              </a:spcAft>
              <a:buSzPts val="1400"/>
              <a:buChar char="•"/>
            </a:pPr>
            <a:r>
              <a:rPr lang="tr"/>
              <a:t>Prize competitions</a:t>
            </a:r>
            <a:endParaRPr/>
          </a:p>
          <a:p>
            <a:pPr marL="457200" lvl="0" indent="-317500" algn="l" rtl="0">
              <a:spcBef>
                <a:spcPts val="0"/>
              </a:spcBef>
              <a:spcAft>
                <a:spcPts val="0"/>
              </a:spcAft>
              <a:buSzPts val="1400"/>
              <a:buChar char="•"/>
            </a:pPr>
            <a:r>
              <a:rPr lang="tr"/>
              <a:t>Education and guides</a:t>
            </a:r>
            <a:endParaRPr/>
          </a:p>
        </p:txBody>
      </p:sp>
      <p:pic>
        <p:nvPicPr>
          <p:cNvPr id="334" name="Google Shape;334;p53"/>
          <p:cNvPicPr preferRelativeResize="0"/>
          <p:nvPr/>
        </p:nvPicPr>
        <p:blipFill rotWithShape="1">
          <a:blip r:embed="rId3">
            <a:alphaModFix/>
          </a:blip>
          <a:srcRect/>
          <a:stretch/>
        </p:blipFill>
        <p:spPr>
          <a:xfrm>
            <a:off x="4382395" y="2485716"/>
            <a:ext cx="4195200" cy="190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UCI</a:t>
            </a:r>
            <a:endParaRPr/>
          </a:p>
        </p:txBody>
      </p:sp>
      <p:sp>
        <p:nvSpPr>
          <p:cNvPr id="340" name="Google Shape;340;p54"/>
          <p:cNvSpPr txBox="1">
            <a:spLocks noGrp="1"/>
          </p:cNvSpPr>
          <p:nvPr>
            <p:ph type="body" idx="1"/>
          </p:nvPr>
        </p:nvSpPr>
        <p:spPr>
          <a:xfrm>
            <a:off x="311700" y="1152475"/>
            <a:ext cx="4410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b="1"/>
              <a:t>UCI </a:t>
            </a:r>
            <a:r>
              <a:rPr lang="tr"/>
              <a:t>is the dataset repository provided by the machine learning and intelligent systems research center at the</a:t>
            </a:r>
            <a:r>
              <a:rPr lang="tr" b="1"/>
              <a:t> University of California, Irvine.</a:t>
            </a:r>
            <a:endParaRPr/>
          </a:p>
          <a:p>
            <a:pPr marL="0" lvl="0" indent="0" algn="l" rtl="0">
              <a:spcBef>
                <a:spcPts val="1200"/>
              </a:spcBef>
              <a:spcAft>
                <a:spcPts val="0"/>
              </a:spcAft>
              <a:buNone/>
            </a:pPr>
            <a:r>
              <a:rPr lang="tr"/>
              <a:t>It currently hosts </a:t>
            </a:r>
            <a:r>
              <a:rPr lang="tr" b="1"/>
              <a:t>588 </a:t>
            </a:r>
            <a:r>
              <a:rPr lang="tr"/>
              <a:t>datasets as a service to the machine learning community.</a:t>
            </a:r>
            <a:endParaRPr/>
          </a:p>
          <a:p>
            <a:pPr marL="0" lvl="0" indent="0" algn="l" rtl="0">
              <a:spcBef>
                <a:spcPts val="1200"/>
              </a:spcBef>
              <a:spcAft>
                <a:spcPts val="0"/>
              </a:spcAft>
              <a:buNone/>
            </a:pPr>
            <a:r>
              <a:rPr lang="tr" u="sng">
                <a:solidFill>
                  <a:schemeClr val="hlink"/>
                </a:solidFill>
                <a:hlinkClick r:id="rId3"/>
              </a:rPr>
              <a:t>https://archive.ics.uci.edu/ml/index.php</a:t>
            </a:r>
            <a:endParaRPr/>
          </a:p>
          <a:p>
            <a:pPr marL="0" lvl="0" indent="0" algn="l" rtl="0">
              <a:spcBef>
                <a:spcPts val="1200"/>
              </a:spcBef>
              <a:spcAft>
                <a:spcPts val="1200"/>
              </a:spcAft>
              <a:buNone/>
            </a:pPr>
            <a:endParaRPr/>
          </a:p>
        </p:txBody>
      </p:sp>
      <p:pic>
        <p:nvPicPr>
          <p:cNvPr id="341" name="Google Shape;341;p54"/>
          <p:cNvPicPr preferRelativeResize="0"/>
          <p:nvPr/>
        </p:nvPicPr>
        <p:blipFill>
          <a:blip r:embed="rId4">
            <a:alphaModFix/>
          </a:blip>
          <a:stretch>
            <a:fillRect/>
          </a:stretch>
        </p:blipFill>
        <p:spPr>
          <a:xfrm>
            <a:off x="5021875" y="1981200"/>
            <a:ext cx="3657600" cy="118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Machine Learning Disambiguation</a:t>
            </a:r>
            <a:endParaRPr/>
          </a:p>
        </p:txBody>
      </p:sp>
      <p:pic>
        <p:nvPicPr>
          <p:cNvPr id="106" name="Google Shape;106;p20"/>
          <p:cNvPicPr preferRelativeResize="0"/>
          <p:nvPr/>
        </p:nvPicPr>
        <p:blipFill>
          <a:blip r:embed="rId3">
            <a:alphaModFix/>
          </a:blip>
          <a:stretch>
            <a:fillRect/>
          </a:stretch>
        </p:blipFill>
        <p:spPr>
          <a:xfrm>
            <a:off x="2861878" y="1179150"/>
            <a:ext cx="3420251" cy="3287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Types of Machine Learning</a:t>
            </a:r>
            <a:endParaRPr/>
          </a:p>
        </p:txBody>
      </p:sp>
      <p:sp>
        <p:nvSpPr>
          <p:cNvPr id="112" name="Google Shape;112;p2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1"/>
          <p:cNvPicPr preferRelativeResize="0"/>
          <p:nvPr/>
        </p:nvPicPr>
        <p:blipFill>
          <a:blip r:embed="rId3">
            <a:alphaModFix/>
          </a:blip>
          <a:stretch>
            <a:fillRect/>
          </a:stretch>
        </p:blipFill>
        <p:spPr>
          <a:xfrm>
            <a:off x="311700" y="1152474"/>
            <a:ext cx="8520602" cy="33699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Machine Learning Algorithms</a:t>
            </a:r>
            <a:endParaRPr/>
          </a:p>
        </p:txBody>
      </p:sp>
      <p:pic>
        <p:nvPicPr>
          <p:cNvPr id="125" name="Google Shape;125;p23"/>
          <p:cNvPicPr preferRelativeResize="0"/>
          <p:nvPr/>
        </p:nvPicPr>
        <p:blipFill rotWithShape="1">
          <a:blip r:embed="rId3">
            <a:alphaModFix/>
          </a:blip>
          <a:srcRect/>
          <a:stretch/>
        </p:blipFill>
        <p:spPr>
          <a:xfrm>
            <a:off x="1831943" y="1189125"/>
            <a:ext cx="548010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Machine Learning Applications</a:t>
            </a:r>
            <a:endParaRPr/>
          </a:p>
        </p:txBody>
      </p:sp>
      <p:sp>
        <p:nvSpPr>
          <p:cNvPr id="131" name="Google Shape;131;p24"/>
          <p:cNvSpPr txBox="1">
            <a:spLocks noGrp="1"/>
          </p:cNvSpPr>
          <p:nvPr>
            <p:ph type="body" idx="1"/>
          </p:nvPr>
        </p:nvSpPr>
        <p:spPr>
          <a:xfrm>
            <a:off x="311700" y="1075825"/>
            <a:ext cx="85206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Segment customers based on their purchases so you can design a different marketing strategy for each segment</a:t>
            </a:r>
            <a:endParaRPr/>
          </a:p>
          <a:p>
            <a:pPr marL="457200" lvl="0" indent="-317500" algn="l" rtl="0">
              <a:lnSpc>
                <a:spcPct val="150000"/>
              </a:lnSpc>
              <a:spcBef>
                <a:spcPts val="0"/>
              </a:spcBef>
              <a:spcAft>
                <a:spcPts val="0"/>
              </a:spcAft>
              <a:buSzPts val="1400"/>
              <a:buChar char="●"/>
            </a:pPr>
            <a:r>
              <a:rPr lang="tr"/>
              <a:t>Suggesting a product that a customer might be interested in based on past purchases</a:t>
            </a:r>
            <a:endParaRPr/>
          </a:p>
          <a:p>
            <a:pPr marL="457200" lvl="0" indent="-317500" algn="l" rtl="0">
              <a:lnSpc>
                <a:spcPct val="150000"/>
              </a:lnSpc>
              <a:spcBef>
                <a:spcPts val="0"/>
              </a:spcBef>
              <a:spcAft>
                <a:spcPts val="0"/>
              </a:spcAft>
              <a:buSzPts val="1400"/>
              <a:buChar char="●"/>
            </a:pPr>
            <a:r>
              <a:rPr lang="tr"/>
              <a:t>Analyzing images of products on a production line to automatically classify</a:t>
            </a:r>
            <a:endParaRPr/>
          </a:p>
          <a:p>
            <a:pPr marL="457200" lvl="0" indent="-317500" algn="l" rtl="0">
              <a:lnSpc>
                <a:spcPct val="150000"/>
              </a:lnSpc>
              <a:spcBef>
                <a:spcPts val="0"/>
              </a:spcBef>
              <a:spcAft>
                <a:spcPts val="0"/>
              </a:spcAft>
              <a:buSzPts val="1400"/>
              <a:buChar char="●"/>
            </a:pPr>
            <a:r>
              <a:rPr lang="tr"/>
              <a:t>Automatically categorize the news</a:t>
            </a:r>
            <a:endParaRPr/>
          </a:p>
          <a:p>
            <a:pPr marL="457200" lvl="0" indent="-317500" algn="l" rtl="0">
              <a:lnSpc>
                <a:spcPct val="150000"/>
              </a:lnSpc>
              <a:spcBef>
                <a:spcPts val="0"/>
              </a:spcBef>
              <a:spcAft>
                <a:spcPts val="0"/>
              </a:spcAft>
              <a:buSzPts val="1400"/>
              <a:buChar char="●"/>
            </a:pPr>
            <a:r>
              <a:rPr lang="tr"/>
              <a:t>Automatically flag offensive comments on discussion forums</a:t>
            </a:r>
            <a:endParaRPr/>
          </a:p>
          <a:p>
            <a:pPr marL="457200" lvl="0" indent="-317500" algn="l" rtl="0">
              <a:lnSpc>
                <a:spcPct val="150000"/>
              </a:lnSpc>
              <a:spcBef>
                <a:spcPts val="0"/>
              </a:spcBef>
              <a:spcAft>
                <a:spcPts val="0"/>
              </a:spcAft>
              <a:buSzPts val="1400"/>
              <a:buChar char="●"/>
            </a:pPr>
            <a:r>
              <a:rPr lang="tr"/>
              <a:t>Create a chatbot or personal assistant</a:t>
            </a:r>
            <a:endParaRPr/>
          </a:p>
          <a:p>
            <a:pPr marL="457200" lvl="0" indent="-317500" algn="l" rtl="0">
              <a:lnSpc>
                <a:spcPct val="150000"/>
              </a:lnSpc>
              <a:spcBef>
                <a:spcPts val="0"/>
              </a:spcBef>
              <a:spcAft>
                <a:spcPts val="0"/>
              </a:spcAft>
              <a:buSzPts val="1400"/>
              <a:buChar char="●"/>
            </a:pPr>
            <a:r>
              <a:rPr lang="tr"/>
              <a:t>Predict your company's revenue for the next year based on many performance metrics</a:t>
            </a:r>
            <a:endParaRPr/>
          </a:p>
          <a:p>
            <a:pPr marL="457200" lvl="0" indent="-317500" algn="l" rtl="0">
              <a:lnSpc>
                <a:spcPct val="150000"/>
              </a:lnSpc>
              <a:spcBef>
                <a:spcPts val="0"/>
              </a:spcBef>
              <a:spcAft>
                <a:spcPts val="0"/>
              </a:spcAft>
              <a:buSzPts val="1400"/>
              <a:buChar char="●"/>
            </a:pPr>
            <a:r>
              <a:rPr lang="tr"/>
              <a:t>Making your app respond to voice commands</a:t>
            </a:r>
            <a:endParaRPr/>
          </a:p>
          <a:p>
            <a:pPr marL="457200" lvl="0" indent="-317500" algn="l" rtl="0">
              <a:lnSpc>
                <a:spcPct val="150000"/>
              </a:lnSpc>
              <a:spcBef>
                <a:spcPts val="0"/>
              </a:spcBef>
              <a:spcAft>
                <a:spcPts val="0"/>
              </a:spcAft>
              <a:buSzPts val="1400"/>
              <a:buChar char="●"/>
            </a:pPr>
            <a:r>
              <a:rPr lang="tr"/>
              <a:t>Creating a smart bot for a game</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25"/>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Mathematics in Machine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Probability and Statistics</a:t>
            </a:r>
            <a:endParaRPr/>
          </a:p>
        </p:txBody>
      </p:sp>
      <p:sp>
        <p:nvSpPr>
          <p:cNvPr id="149" name="Google Shape;149;p27"/>
          <p:cNvSpPr txBox="1">
            <a:spLocks noGrp="1"/>
          </p:cNvSpPr>
          <p:nvPr>
            <p:ph type="body" idx="1"/>
          </p:nvPr>
        </p:nvSpPr>
        <p:spPr>
          <a:xfrm>
            <a:off x="1090150" y="1339621"/>
            <a:ext cx="1431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tr" b="1"/>
              <a:t>Distributions</a:t>
            </a:r>
            <a:endParaRPr b="1"/>
          </a:p>
        </p:txBody>
      </p:sp>
      <p:pic>
        <p:nvPicPr>
          <p:cNvPr id="150" name="Google Shape;150;p27"/>
          <p:cNvPicPr preferRelativeResize="0"/>
          <p:nvPr/>
        </p:nvPicPr>
        <p:blipFill>
          <a:blip r:embed="rId3">
            <a:alphaModFix/>
          </a:blip>
          <a:stretch>
            <a:fillRect/>
          </a:stretch>
        </p:blipFill>
        <p:spPr>
          <a:xfrm>
            <a:off x="171675" y="1965950"/>
            <a:ext cx="3268851" cy="1634425"/>
          </a:xfrm>
          <a:prstGeom prst="rect">
            <a:avLst/>
          </a:prstGeom>
          <a:noFill/>
          <a:ln>
            <a:noFill/>
          </a:ln>
        </p:spPr>
      </p:pic>
      <p:pic>
        <p:nvPicPr>
          <p:cNvPr id="151" name="Google Shape;151;p27"/>
          <p:cNvPicPr preferRelativeResize="0"/>
          <p:nvPr/>
        </p:nvPicPr>
        <p:blipFill>
          <a:blip r:embed="rId4">
            <a:alphaModFix/>
          </a:blip>
          <a:stretch>
            <a:fillRect/>
          </a:stretch>
        </p:blipFill>
        <p:spPr>
          <a:xfrm>
            <a:off x="6038463" y="2061751"/>
            <a:ext cx="2751174" cy="1442850"/>
          </a:xfrm>
          <a:prstGeom prst="rect">
            <a:avLst/>
          </a:prstGeom>
          <a:noFill/>
          <a:ln>
            <a:noFill/>
          </a:ln>
        </p:spPr>
      </p:pic>
      <p:pic>
        <p:nvPicPr>
          <p:cNvPr id="152" name="Google Shape;152;p27"/>
          <p:cNvPicPr preferRelativeResize="0"/>
          <p:nvPr/>
        </p:nvPicPr>
        <p:blipFill rotWithShape="1">
          <a:blip r:embed="rId5">
            <a:alphaModFix/>
          </a:blip>
          <a:srcRect l="31684" t="23544" r="32000" b="13935"/>
          <a:stretch/>
        </p:blipFill>
        <p:spPr>
          <a:xfrm>
            <a:off x="3630162" y="1965986"/>
            <a:ext cx="1883682" cy="1853100"/>
          </a:xfrm>
          <a:prstGeom prst="rect">
            <a:avLst/>
          </a:prstGeom>
          <a:noFill/>
          <a:ln>
            <a:noFill/>
          </a:ln>
        </p:spPr>
      </p:pic>
      <p:sp>
        <p:nvSpPr>
          <p:cNvPr id="153" name="Google Shape;153;p27"/>
          <p:cNvSpPr txBox="1"/>
          <p:nvPr/>
        </p:nvSpPr>
        <p:spPr>
          <a:xfrm>
            <a:off x="6472200" y="1324425"/>
            <a:ext cx="18837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b="1">
                <a:solidFill>
                  <a:schemeClr val="dk1"/>
                </a:solidFill>
                <a:latin typeface="Century"/>
                <a:ea typeface="Century"/>
                <a:cs typeface="Century"/>
                <a:sym typeface="Century"/>
              </a:rPr>
              <a:t>Descriptive Statistics and Statistics Tests</a:t>
            </a:r>
            <a:endParaRPr>
              <a:latin typeface="Century"/>
              <a:ea typeface="Century"/>
              <a:cs typeface="Century"/>
              <a:sym typeface="Century"/>
            </a:endParaRPr>
          </a:p>
        </p:txBody>
      </p:sp>
      <p:sp>
        <p:nvSpPr>
          <p:cNvPr id="154" name="Google Shape;154;p27"/>
          <p:cNvSpPr txBox="1"/>
          <p:nvPr/>
        </p:nvSpPr>
        <p:spPr>
          <a:xfrm>
            <a:off x="3000600" y="1339625"/>
            <a:ext cx="31428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tr" b="1">
                <a:solidFill>
                  <a:schemeClr val="dk1"/>
                </a:solidFill>
                <a:latin typeface="Century"/>
                <a:ea typeface="Century"/>
                <a:cs typeface="Century"/>
                <a:sym typeface="Century"/>
              </a:rPr>
              <a:t>Model Performance Measurements</a:t>
            </a:r>
            <a:endParaRPr>
              <a:latin typeface="Century"/>
              <a:ea typeface="Century"/>
              <a:cs typeface="Century"/>
              <a:sym typeface="Century"/>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TotalTime>
  <Words>1226</Words>
  <Application>Microsoft Macintosh PowerPoint</Application>
  <PresentationFormat>On-screen Show (16:9)</PresentationFormat>
  <Paragraphs>142</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Century</vt:lpstr>
      <vt:lpstr>Arial</vt:lpstr>
      <vt:lpstr>Fira Sans ExtraBold</vt:lpstr>
      <vt:lpstr>Simple Light</vt:lpstr>
      <vt:lpstr>Introduction to Machine Learning</vt:lpstr>
      <vt:lpstr>Before Starting the Course</vt:lpstr>
      <vt:lpstr>What You Will Learn In This Course</vt:lpstr>
      <vt:lpstr>Machine Learning Disambiguation</vt:lpstr>
      <vt:lpstr>Types of Machine Learning</vt:lpstr>
      <vt:lpstr>Machine Learning Algorithms</vt:lpstr>
      <vt:lpstr>Machine Learning Applications</vt:lpstr>
      <vt:lpstr>Mathematics in Machine Learning</vt:lpstr>
      <vt:lpstr>Probability and Statistics</vt:lpstr>
      <vt:lpstr>Model Training</vt:lpstr>
      <vt:lpstr>Machine Learning Project Steps</vt:lpstr>
      <vt:lpstr>Big picture and understanding the project</vt:lpstr>
      <vt:lpstr>Collect Data</vt:lpstr>
      <vt:lpstr>Examine and Visualize Data</vt:lpstr>
      <vt:lpstr>Fitting the Data to the Model</vt:lpstr>
      <vt:lpstr>Model selection and training of the model</vt:lpstr>
      <vt:lpstr>Success Performances: Classification Metrics</vt:lpstr>
      <vt:lpstr>Success Performances: Regression Metrics</vt:lpstr>
      <vt:lpstr>Optimizing the model</vt:lpstr>
      <vt:lpstr>Machine Learning Terminologies</vt:lpstr>
      <vt:lpstr>Cross Validation</vt:lpstr>
      <vt:lpstr>Bias - Variance Tradeoff</vt:lpstr>
      <vt:lpstr>Early Stopping</vt:lpstr>
      <vt:lpstr>Tools Used in Machine Learning</vt:lpstr>
      <vt:lpstr>Tools Used in Machine Learning</vt:lpstr>
      <vt:lpstr>Tools Used in Machine Learning</vt:lpstr>
      <vt:lpstr>Tools Used in Machine Learning </vt:lpstr>
      <vt:lpstr>Tools Used in Machine Learning </vt:lpstr>
      <vt:lpstr>Tools Used in Machine Learning </vt:lpstr>
      <vt:lpstr>Datasets</vt:lpstr>
      <vt:lpstr>Kaggle</vt:lpstr>
      <vt:lpstr>UCI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cp:lastModifiedBy>Akashdeep Makkar</cp:lastModifiedBy>
  <cp:revision>7</cp:revision>
  <dcterms:modified xsi:type="dcterms:W3CDTF">2023-02-11T04:20:20Z</dcterms:modified>
</cp:coreProperties>
</file>